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9" r:id="rId3"/>
    <p:sldId id="310" r:id="rId4"/>
    <p:sldId id="315" r:id="rId5"/>
    <p:sldId id="311" r:id="rId6"/>
    <p:sldId id="313" r:id="rId7"/>
    <p:sldId id="314" r:id="rId8"/>
    <p:sldId id="317" r:id="rId9"/>
    <p:sldId id="316" r:id="rId10"/>
    <p:sldId id="318" r:id="rId11"/>
    <p:sldId id="319" r:id="rId12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6163" autoAdjust="0"/>
  </p:normalViewPr>
  <p:slideViewPr>
    <p:cSldViewPr snapToGrid="0">
      <p:cViewPr varScale="1">
        <p:scale>
          <a:sx n="117" d="100"/>
          <a:sy n="117" d="100"/>
        </p:scale>
        <p:origin x="-3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55E3-0D2A-41F2-82E2-C6F2B66E8762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06562-C35E-4AF4-88A7-F0BDC96A3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72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DC14E9-E91D-4750-A9A4-605A0276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952739C-FF33-44E1-AF76-FDAF105E4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E9C1D61-CA96-42EA-9B51-27D62DB1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69A57D7-16EC-4FEB-84A6-CD6ED1B6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E37C9CE-9536-4855-BF17-DEA6ABE1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70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E473BA-52A2-484D-816C-A4C3748A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C1CEF71-6726-4D84-902B-8208C73CE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FCB599-2DDD-470C-8EDA-17721347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5A551EC-3377-4058-9F9A-36262E16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7DB95AF-629E-4DB9-99B1-428D8FF8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69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485DD34-E0FF-4045-B1E9-A010AFEFE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8D83919-FF53-45B2-9D9A-7E684DA2F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2E3851-22F9-4E14-9CF7-E24A50AE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DBC02D-1141-42BF-88CD-316650A1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35ED80-04A4-4655-96CE-E374913C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8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F1DBCF-8269-4F08-ADE1-FE15FC89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58734D-1D46-4A15-AEF1-1EDC84EC3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7A40E06-63C8-438C-9FC0-21D3AF32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9210386-E4FE-4FE8-B881-78516503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B097CC-AF4E-4B86-B877-A77685CB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12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011C29-A5FB-4809-BA6F-FF1E638F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0B8317-14D3-4B1E-A73F-AB42041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BB5BF7-006F-4955-851C-1C157DC7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525449-C2C2-4E99-98EA-CDBAB9AC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89ADCA-891B-41CD-B835-A7D950DF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30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5505CE-C2E4-461E-9A97-0DA43486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1C8A60-2ECF-4C11-9DD4-EFD59FF7A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D0DE44C-E16F-4596-B65F-23983212D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2557218-0D80-431A-B0FE-91821895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700AD8-0837-4FD0-BF14-EA7F4BD1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0ACAC77-8750-446B-848D-F09B6CF8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C53F75-3140-4B93-A499-B3D5DA2F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A152A35-E6E0-4461-928B-CF13473AE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684E3A5-74A7-466A-A22D-57D5D8834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36C30AD-E86E-49E0-88FB-C9F4C4FEC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AA7B7F-B55E-4822-91AE-D33462CCD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63F85A3-8DCC-44BE-94B8-E8FD298C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1D37108-3BD3-4E43-8E70-AD0097C2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39BF68C-327C-4EFF-805D-CC027BD4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5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FC5946-8E8E-4157-931F-786F98CE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61053EB-1BA4-4565-A012-68EFC59F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E9D2DAA-E74A-4AF4-99D4-1F81C8EC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7A214DF-DC53-4955-A419-BD9E948E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8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41D4000-FB26-4173-86CE-86EC1A23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B204E8C-D848-4C75-964C-ACA11539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D1D4821-EF3A-4C33-9B6D-8F0DCB84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97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63484F-B705-4E02-B23C-EB4D8153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53FE45F-3E48-4302-B304-3D90AAF0C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3FAAEC5-4483-49E0-AB2A-7003B549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A10FD86-D0AC-4FE8-B76C-C64CB979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D273EC0-66C6-472F-8E7E-9995F765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804E028-534E-4927-B0FF-03372CCA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9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EA0F0D-5E01-4144-B229-BD074F1B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46AF6CC-8552-481D-BEF4-164C958C2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56F4656-1314-46B6-999B-2208EBF03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76223FC-DDA2-4CAE-9048-DFBA8AAF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21DCC6D-7110-4AB4-9E5B-41187471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513EC9B-F70C-4B6C-BB75-948CBBBA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71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D801C73-2F0B-4C9F-9497-2E6B42E1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5ED7EA-56C2-49CC-84DC-59D7CEC0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954CE9-61D9-4F31-904C-728539989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78779-6B86-4684-8840-B75286FCDB43}" type="datetimeFigureOut">
              <a:rPr lang="es-ES" smtClean="0"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8EB194-0959-498C-9B98-B4E17DFCC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1D4404-ADB9-48EB-9A74-B6BA5E3C1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A2AA9-D749-4750-8605-D7213C58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76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playa con el mar de fondo&#10;&#10;Descripción generada automáticamente">
            <a:extLst>
              <a:ext uri="{FF2B5EF4-FFF2-40B4-BE49-F238E27FC236}">
                <a16:creationId xmlns:a16="http://schemas.microsoft.com/office/drawing/2014/main" xmlns="" id="{30F77F82-6A80-4CE1-8329-16636AB88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ralelogramo 7">
            <a:extLst>
              <a:ext uri="{FF2B5EF4-FFF2-40B4-BE49-F238E27FC236}">
                <a16:creationId xmlns:a16="http://schemas.microsoft.com/office/drawing/2014/main" xmlns="" id="{CA7786AF-E1DB-475E-8A54-091EA8C857C3}"/>
              </a:ext>
            </a:extLst>
          </p:cNvPr>
          <p:cNvSpPr/>
          <p:nvPr/>
        </p:nvSpPr>
        <p:spPr>
          <a:xfrm>
            <a:off x="6487886" y="-29028"/>
            <a:ext cx="5776685" cy="6887028"/>
          </a:xfrm>
          <a:custGeom>
            <a:avLst/>
            <a:gdLst>
              <a:gd name="connsiteX0" fmla="*/ 0 w 7445828"/>
              <a:gd name="connsiteY0" fmla="*/ 6857999 h 6857999"/>
              <a:gd name="connsiteX1" fmla="*/ 1714500 w 7445828"/>
              <a:gd name="connsiteY1" fmla="*/ 0 h 6857999"/>
              <a:gd name="connsiteX2" fmla="*/ 7445828 w 7445828"/>
              <a:gd name="connsiteY2" fmla="*/ 0 h 6857999"/>
              <a:gd name="connsiteX3" fmla="*/ 5731328 w 7445828"/>
              <a:gd name="connsiteY3" fmla="*/ 6857999 h 6857999"/>
              <a:gd name="connsiteX4" fmla="*/ 0 w 7445828"/>
              <a:gd name="connsiteY4" fmla="*/ 6857999 h 6857999"/>
              <a:gd name="connsiteX0" fmla="*/ 0 w 5731328"/>
              <a:gd name="connsiteY0" fmla="*/ 6857999 h 6857999"/>
              <a:gd name="connsiteX1" fmla="*/ 1714500 w 5731328"/>
              <a:gd name="connsiteY1" fmla="*/ 0 h 6857999"/>
              <a:gd name="connsiteX2" fmla="*/ 5675085 w 5731328"/>
              <a:gd name="connsiteY2" fmla="*/ 0 h 6857999"/>
              <a:gd name="connsiteX3" fmla="*/ 5731328 w 5731328"/>
              <a:gd name="connsiteY3" fmla="*/ 6857999 h 6857999"/>
              <a:gd name="connsiteX4" fmla="*/ 0 w 5731328"/>
              <a:gd name="connsiteY4" fmla="*/ 6857999 h 6857999"/>
              <a:gd name="connsiteX0" fmla="*/ 0 w 5731328"/>
              <a:gd name="connsiteY0" fmla="*/ 6857999 h 6857999"/>
              <a:gd name="connsiteX1" fmla="*/ 1714500 w 5731328"/>
              <a:gd name="connsiteY1" fmla="*/ 0 h 6857999"/>
              <a:gd name="connsiteX2" fmla="*/ 5660571 w 5731328"/>
              <a:gd name="connsiteY2" fmla="*/ 0 h 6857999"/>
              <a:gd name="connsiteX3" fmla="*/ 5731328 w 5731328"/>
              <a:gd name="connsiteY3" fmla="*/ 6857999 h 6857999"/>
              <a:gd name="connsiteX4" fmla="*/ 0 w 5731328"/>
              <a:gd name="connsiteY4" fmla="*/ 6857999 h 6857999"/>
              <a:gd name="connsiteX0" fmla="*/ 0 w 5776685"/>
              <a:gd name="connsiteY0" fmla="*/ 6887028 h 6887028"/>
              <a:gd name="connsiteX1" fmla="*/ 1714500 w 5776685"/>
              <a:gd name="connsiteY1" fmla="*/ 29029 h 6887028"/>
              <a:gd name="connsiteX2" fmla="*/ 5776685 w 5776685"/>
              <a:gd name="connsiteY2" fmla="*/ 0 h 6887028"/>
              <a:gd name="connsiteX3" fmla="*/ 5731328 w 5776685"/>
              <a:gd name="connsiteY3" fmla="*/ 6887028 h 6887028"/>
              <a:gd name="connsiteX4" fmla="*/ 0 w 5776685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685" h="6887028">
                <a:moveTo>
                  <a:pt x="0" y="6887028"/>
                </a:moveTo>
                <a:lnTo>
                  <a:pt x="1714500" y="29029"/>
                </a:lnTo>
                <a:lnTo>
                  <a:pt x="5776685" y="0"/>
                </a:lnTo>
                <a:lnTo>
                  <a:pt x="5731328" y="6887028"/>
                </a:lnTo>
                <a:lnTo>
                  <a:pt x="0" y="6887028"/>
                </a:lnTo>
                <a:close/>
              </a:path>
            </a:pathLst>
          </a:cu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B8360B1-521D-4606-AB7A-D169C464E248}"/>
              </a:ext>
            </a:extLst>
          </p:cNvPr>
          <p:cNvSpPr txBox="1"/>
          <p:nvPr/>
        </p:nvSpPr>
        <p:spPr>
          <a:xfrm>
            <a:off x="8669088" y="5369742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>
                <a:latin typeface="Montserrat" panose="00000500000000000000" pitchFamily="2" charset="0"/>
              </a:rPr>
              <a:t>Febrero </a:t>
            </a:r>
            <a:r>
              <a:rPr lang="es-ES" sz="2400" dirty="0">
                <a:latin typeface="Montserrat" panose="00000500000000000000" pitchFamily="2" charset="0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A7F4863-3E9E-4092-9746-36177522E159}"/>
              </a:ext>
            </a:extLst>
          </p:cNvPr>
          <p:cNvSpPr txBox="1"/>
          <p:nvPr/>
        </p:nvSpPr>
        <p:spPr>
          <a:xfrm>
            <a:off x="7528840" y="2719756"/>
            <a:ext cx="4486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Montserrat SemiBold" panose="00000700000000000000" pitchFamily="2" charset="0"/>
              </a:rPr>
              <a:t>III Jornada Sostenibilidad Turística de Lanzarote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1557DCF3-7220-4D52-A104-03616C4B0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63497"/>
              </p:ext>
            </p:extLst>
          </p:nvPr>
        </p:nvGraphicFramePr>
        <p:xfrm>
          <a:off x="8519793" y="402794"/>
          <a:ext cx="2665852" cy="191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4" imgW="3389071" imgH="2433178" progId="CorelDraw.Graphic.18">
                  <p:embed/>
                </p:oleObj>
              </mc:Choice>
              <mc:Fallback>
                <p:oleObj name="CorelDRAW" r:id="rId4" imgW="3389071" imgH="2433178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19793" y="402794"/>
                        <a:ext cx="2665852" cy="1914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2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laya con el mar de fondo&#10;&#10;Descripción generada automáticamente">
            <a:extLst>
              <a:ext uri="{FF2B5EF4-FFF2-40B4-BE49-F238E27FC236}">
                <a16:creationId xmlns:a16="http://schemas.microsoft.com/office/drawing/2014/main" xmlns="" id="{99A135EC-F702-96C0-69C6-ADEE8889F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52400"/>
            <a:ext cx="12192000" cy="6705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720C67E-1006-D581-A9C0-46BCC87B870F}"/>
              </a:ext>
            </a:extLst>
          </p:cNvPr>
          <p:cNvSpPr txBox="1"/>
          <p:nvPr/>
        </p:nvSpPr>
        <p:spPr>
          <a:xfrm>
            <a:off x="9144436" y="237383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>
                <a:latin typeface="Montserrat SemiBold" panose="00000700000000000000" pitchFamily="2" charset="0"/>
              </a:rPr>
              <a:t>Certificación ISO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82E9ADD2-105E-C506-0E21-BC6F560D74E4}"/>
              </a:ext>
            </a:extLst>
          </p:cNvPr>
          <p:cNvSpPr/>
          <p:nvPr/>
        </p:nvSpPr>
        <p:spPr>
          <a:xfrm>
            <a:off x="7509372" y="3429000"/>
            <a:ext cx="4466287" cy="33147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8E54958-9068-2142-E893-703E53B6EE73}"/>
              </a:ext>
            </a:extLst>
          </p:cNvPr>
          <p:cNvSpPr txBox="1"/>
          <p:nvPr/>
        </p:nvSpPr>
        <p:spPr>
          <a:xfrm>
            <a:off x="7598272" y="3706638"/>
            <a:ext cx="4237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Montserrat SemiBold" panose="00000700000000000000" pitchFamily="2" charset="0"/>
              </a:rPr>
              <a:t>Certificados en sistema de gestión de calidad ISO9001 y Gestión medioambiental ISO14001</a:t>
            </a:r>
          </a:p>
        </p:txBody>
      </p:sp>
      <p:pic>
        <p:nvPicPr>
          <p:cNvPr id="8" name="Imagen 7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xmlns="" id="{FE40AC7F-CCED-6FC3-C108-0149000C6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78" y="4946747"/>
            <a:ext cx="3837721" cy="14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barco en el mar&#10;&#10;Descripción generada automáticamente">
            <a:extLst>
              <a:ext uri="{FF2B5EF4-FFF2-40B4-BE49-F238E27FC236}">
                <a16:creationId xmlns:a16="http://schemas.microsoft.com/office/drawing/2014/main" xmlns="" id="{9E97037A-0794-71D8-B105-7BB7E902EC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"/>
            <a:ext cx="12192000" cy="68580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34E9BD4-4E44-B52A-2A11-AB1312EF7D60}"/>
              </a:ext>
            </a:extLst>
          </p:cNvPr>
          <p:cNvSpPr txBox="1"/>
          <p:nvPr/>
        </p:nvSpPr>
        <p:spPr>
          <a:xfrm>
            <a:off x="3803648" y="4686300"/>
            <a:ext cx="4584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  <a:endParaRPr lang="es-ES" sz="5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3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Edificio en frente de un local comercial&#10;&#10;Descripción generada automáticamente con confianza baja">
            <a:extLst>
              <a:ext uri="{FF2B5EF4-FFF2-40B4-BE49-F238E27FC236}">
                <a16:creationId xmlns:a16="http://schemas.microsoft.com/office/drawing/2014/main" xmlns="" id="{2193437E-5A8E-7CCF-0AC9-0AE5EEF91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720C67E-1006-D581-A9C0-46BCC87B870F}"/>
              </a:ext>
            </a:extLst>
          </p:cNvPr>
          <p:cNvSpPr txBox="1"/>
          <p:nvPr/>
        </p:nvSpPr>
        <p:spPr>
          <a:xfrm>
            <a:off x="3708589" y="231033"/>
            <a:ext cx="8267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>
                <a:latin typeface="Montserrat SemiBold" panose="00000700000000000000" pitchFamily="2" charset="0"/>
              </a:rPr>
              <a:t>Transformación digital, innovación y sostenibilidad</a:t>
            </a:r>
          </a:p>
          <a:p>
            <a:pPr algn="r"/>
            <a:endParaRPr lang="es-ES" dirty="0">
              <a:latin typeface="Montserrat SemiBold" panose="000007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F21DF59-82E4-F1F8-12D3-43AB839005E9}"/>
              </a:ext>
            </a:extLst>
          </p:cNvPr>
          <p:cNvSpPr txBox="1"/>
          <p:nvPr/>
        </p:nvSpPr>
        <p:spPr>
          <a:xfrm>
            <a:off x="154206" y="6042192"/>
            <a:ext cx="4650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3200" dirty="0">
                <a:latin typeface="Montserrat SemiBold" panose="00000700000000000000" pitchFamily="2" charset="0"/>
              </a:rPr>
              <a:t>Introducción al Hotel</a:t>
            </a:r>
          </a:p>
        </p:txBody>
      </p:sp>
    </p:spTree>
    <p:extLst>
      <p:ext uri="{BB962C8B-B14F-4D97-AF65-F5344CB8AC3E}">
        <p14:creationId xmlns:p14="http://schemas.microsoft.com/office/powerpoint/2010/main" val="147498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Una playa con el mar de fondo&#10;&#10;Descripción generada automáticamente">
            <a:extLst>
              <a:ext uri="{FF2B5EF4-FFF2-40B4-BE49-F238E27FC236}">
                <a16:creationId xmlns:a16="http://schemas.microsoft.com/office/drawing/2014/main" xmlns="" id="{6A2CAD37-88A7-BB1F-E918-2E8F2A003F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720C67E-1006-D581-A9C0-46BCC87B870F}"/>
              </a:ext>
            </a:extLst>
          </p:cNvPr>
          <p:cNvSpPr txBox="1"/>
          <p:nvPr/>
        </p:nvSpPr>
        <p:spPr>
          <a:xfrm>
            <a:off x="10114253" y="250083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>
                <a:latin typeface="Montserrat SemiBold" panose="00000700000000000000" pitchFamily="2" charset="0"/>
              </a:rPr>
              <a:t>Geotermia</a:t>
            </a:r>
            <a:endParaRPr lang="es-ES" dirty="0">
              <a:latin typeface="Montserrat SemiBold" panose="00000700000000000000" pitchFamily="2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FBFB6F10-33B0-95B1-E725-44538AE1362F}"/>
              </a:ext>
            </a:extLst>
          </p:cNvPr>
          <p:cNvSpPr/>
          <p:nvPr/>
        </p:nvSpPr>
        <p:spPr>
          <a:xfrm>
            <a:off x="6095998" y="3816350"/>
            <a:ext cx="5518832" cy="2575467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Montserrat SemiBold" panose="00000700000000000000" pitchFamily="2" charset="0"/>
              </a:rPr>
              <a:t>GEOTERMIA MARINA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Montserrat" panose="00000500000000000000" pitchFamily="2" charset="0"/>
              </a:rPr>
              <a:t>Se usa el agua fría del mar para la refrigeración de las dependencias del Hotel y además se recupera el calor residual de las diferentes maquinas para calentar el agua sanitaria, la piscina y el spa.</a:t>
            </a:r>
          </a:p>
        </p:txBody>
      </p:sp>
    </p:spTree>
    <p:extLst>
      <p:ext uri="{BB962C8B-B14F-4D97-AF65-F5344CB8AC3E}">
        <p14:creationId xmlns:p14="http://schemas.microsoft.com/office/powerpoint/2010/main" val="260781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0AC08C99-04D7-5815-FE28-C14F4209D8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" b="17999"/>
          <a:stretch/>
        </p:blipFill>
        <p:spPr>
          <a:xfrm>
            <a:off x="-5" y="942782"/>
            <a:ext cx="12192001" cy="59152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720C67E-1006-D581-A9C0-46BCC87B870F}"/>
              </a:ext>
            </a:extLst>
          </p:cNvPr>
          <p:cNvSpPr txBox="1"/>
          <p:nvPr/>
        </p:nvSpPr>
        <p:spPr>
          <a:xfrm>
            <a:off x="7504563" y="240558"/>
            <a:ext cx="4471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>
                <a:latin typeface="Montserrat SemiBold" panose="00000700000000000000" pitchFamily="2" charset="0"/>
              </a:rPr>
              <a:t>Control consumo y gestión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8F7AFDB-73C3-FC21-8C6D-5D5DF0E51CD5}"/>
              </a:ext>
            </a:extLst>
          </p:cNvPr>
          <p:cNvSpPr/>
          <p:nvPr/>
        </p:nvSpPr>
        <p:spPr>
          <a:xfrm>
            <a:off x="6096000" y="942782"/>
            <a:ext cx="6095996" cy="5915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8E54958-9068-2142-E893-703E53B6EE73}"/>
              </a:ext>
            </a:extLst>
          </p:cNvPr>
          <p:cNvSpPr txBox="1"/>
          <p:nvPr/>
        </p:nvSpPr>
        <p:spPr>
          <a:xfrm>
            <a:off x="6349560" y="1186258"/>
            <a:ext cx="56261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</a:rPr>
              <a:t>El edificio usa un software de control inteligente, mediante el cual monitoriza en tiempo real las instalaciones del Hotel, de forma que ayuda a reducir el consumo de energía al mismo tiempo que mantiene el confort de nuestros Clientes.</a:t>
            </a:r>
          </a:p>
          <a:p>
            <a:pPr marL="285750" indent="-285750" algn="ctr">
              <a:buFontTx/>
              <a:buChar char="-"/>
            </a:pPr>
            <a:endParaRPr lang="es-ES" dirty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</a:rPr>
              <a:t>Mantenimiento activo y preventivo informatizado</a:t>
            </a:r>
          </a:p>
          <a:p>
            <a:pPr marL="285750" indent="-285750" algn="ctr">
              <a:buFontTx/>
              <a:buChar char="-"/>
            </a:pPr>
            <a:endParaRPr lang="es-ES" dirty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</a:rPr>
              <a:t>Control del consumo eléctrico a través de medidor informatizado </a:t>
            </a:r>
            <a:r>
              <a:rPr lang="es-ES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Scheneider</a:t>
            </a:r>
            <a:endParaRPr lang="es-ES" dirty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endParaRPr lang="es-ES" dirty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</a:rPr>
              <a:t>Sensores temperatura/humedad en todas las cámaras de frío (toma de temperaturas y alarmas en el móvil)</a:t>
            </a:r>
          </a:p>
          <a:p>
            <a:pPr marL="285750" indent="-285750" algn="ctr">
              <a:buFontTx/>
              <a:buChar char="-"/>
            </a:pPr>
            <a:endParaRPr lang="es-ES" dirty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</a:rPr>
              <a:t>Arranque de máquinas de alto consumo en los horarios más favorables</a:t>
            </a:r>
          </a:p>
        </p:txBody>
      </p:sp>
    </p:spTree>
    <p:extLst>
      <p:ext uri="{BB962C8B-B14F-4D97-AF65-F5344CB8AC3E}">
        <p14:creationId xmlns:p14="http://schemas.microsoft.com/office/powerpoint/2010/main" val="341161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agen que contiene edificio, tabla, silla, área&#10;&#10;Descripción generada automáticamente">
            <a:extLst>
              <a:ext uri="{FF2B5EF4-FFF2-40B4-BE49-F238E27FC236}">
                <a16:creationId xmlns:a16="http://schemas.microsoft.com/office/drawing/2014/main" xmlns="" id="{F18E5E7C-F93B-6BD6-91A8-50600572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720C67E-1006-D581-A9C0-46BCC87B870F}"/>
              </a:ext>
            </a:extLst>
          </p:cNvPr>
          <p:cNvSpPr txBox="1"/>
          <p:nvPr/>
        </p:nvSpPr>
        <p:spPr>
          <a:xfrm>
            <a:off x="9905862" y="224683"/>
            <a:ext cx="206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>
                <a:latin typeface="Montserrat SemiBold" panose="00000700000000000000" pitchFamily="2" charset="0"/>
              </a:rPr>
              <a:t>Iluminación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6AF95C10-8DB6-53D6-735C-BA0E3A0E17A4}"/>
              </a:ext>
            </a:extLst>
          </p:cNvPr>
          <p:cNvSpPr/>
          <p:nvPr/>
        </p:nvSpPr>
        <p:spPr>
          <a:xfrm>
            <a:off x="5765800" y="4749800"/>
            <a:ext cx="6209860" cy="188351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8E54958-9068-2142-E893-703E53B6EE73}"/>
              </a:ext>
            </a:extLst>
          </p:cNvPr>
          <p:cNvSpPr txBox="1"/>
          <p:nvPr/>
        </p:nvSpPr>
        <p:spPr>
          <a:xfrm>
            <a:off x="6006880" y="4912799"/>
            <a:ext cx="5727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Montserrat SemiBold" panose="00000700000000000000" pitchFamily="2" charset="0"/>
              </a:rPr>
              <a:t>Toda la iluminación del Hotel (habitaciones y zonas comunes) usan tecnología led. Además en las zonas comunes se han instalado sensores de presencia para encender/apagar las luces sólo cuando pasa alguien.</a:t>
            </a:r>
          </a:p>
          <a:p>
            <a:pPr algn="ctr"/>
            <a:endParaRPr lang="es-ES" dirty="0">
              <a:latin typeface="Montserrat SemiBold" panose="00000700000000000000" pitchFamily="2" charset="0"/>
            </a:endParaRPr>
          </a:p>
          <a:p>
            <a:pPr algn="ctr"/>
            <a:endParaRPr lang="es-ES" dirty="0">
              <a:latin typeface="Montserrat SemiBold" panose="00000700000000000000" pitchFamily="2" charset="0"/>
            </a:endParaRPr>
          </a:p>
          <a:p>
            <a:pPr algn="ctr"/>
            <a:endParaRPr lang="es-ES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sta de una ciudad desde lo alto de un edificio&#10;&#10;Descripción generada automáticamente">
            <a:extLst>
              <a:ext uri="{FF2B5EF4-FFF2-40B4-BE49-F238E27FC236}">
                <a16:creationId xmlns:a16="http://schemas.microsoft.com/office/drawing/2014/main" xmlns="" id="{8B2A8B0F-762D-E67E-A4B1-64CA60C12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0" y="945699"/>
            <a:ext cx="12189069" cy="59123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2E0EF9D3-BF52-A989-5B7E-054FA961D7DB}"/>
              </a:ext>
            </a:extLst>
          </p:cNvPr>
          <p:cNvSpPr/>
          <p:nvPr/>
        </p:nvSpPr>
        <p:spPr>
          <a:xfrm>
            <a:off x="7073900" y="1235551"/>
            <a:ext cx="4622360" cy="279724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24A9234-7DA7-D957-C1E6-F0420D0A1566}"/>
              </a:ext>
            </a:extLst>
          </p:cNvPr>
          <p:cNvSpPr txBox="1"/>
          <p:nvPr/>
        </p:nvSpPr>
        <p:spPr>
          <a:xfrm>
            <a:off x="9905862" y="224683"/>
            <a:ext cx="206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>
                <a:latin typeface="Montserrat SemiBold" panose="00000700000000000000" pitchFamily="2" charset="0"/>
              </a:rPr>
              <a:t>Iluminación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7B7DE6B-79B4-0D8C-7A3B-45C07F0BA9B8}"/>
              </a:ext>
            </a:extLst>
          </p:cNvPr>
          <p:cNvSpPr txBox="1"/>
          <p:nvPr/>
        </p:nvSpPr>
        <p:spPr>
          <a:xfrm>
            <a:off x="7326918" y="1460789"/>
            <a:ext cx="41792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Montserrat" panose="00000500000000000000" pitchFamily="2" charset="0"/>
              </a:rPr>
              <a:t>Recibida la “Mención de Honor en los LIT </a:t>
            </a:r>
            <a:r>
              <a:rPr lang="es-ES" dirty="0" err="1">
                <a:latin typeface="Montserrat" panose="00000500000000000000" pitchFamily="2" charset="0"/>
              </a:rPr>
              <a:t>Lighting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Design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Awards</a:t>
            </a:r>
            <a:r>
              <a:rPr lang="es-ES" dirty="0">
                <a:latin typeface="Montserrat" panose="00000500000000000000" pitchFamily="2" charset="0"/>
              </a:rPr>
              <a:t> 2022”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xmlns="" id="{A6B31C95-6EFA-AE48-0231-FD7DD5152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23" y="2562931"/>
            <a:ext cx="2782069" cy="129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9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de hotel con vista al mar&#10;&#10;Descripción generada automáticamente con confianza media">
            <a:extLst>
              <a:ext uri="{FF2B5EF4-FFF2-40B4-BE49-F238E27FC236}">
                <a16:creationId xmlns:a16="http://schemas.microsoft.com/office/drawing/2014/main" xmlns="" id="{C1897291-F20E-9C94-7A41-B5F182129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1"/>
            <a:ext cx="12192002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720C67E-1006-D581-A9C0-46BCC87B870F}"/>
              </a:ext>
            </a:extLst>
          </p:cNvPr>
          <p:cNvSpPr txBox="1"/>
          <p:nvPr/>
        </p:nvSpPr>
        <p:spPr>
          <a:xfrm>
            <a:off x="10229669" y="262783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>
                <a:latin typeface="Montserrat SemiBold" panose="00000700000000000000" pitchFamily="2" charset="0"/>
              </a:rPr>
              <a:t>Domótica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A2D6C924-E29B-68A4-10F3-E3561C728EA6}"/>
              </a:ext>
            </a:extLst>
          </p:cNvPr>
          <p:cNvSpPr/>
          <p:nvPr/>
        </p:nvSpPr>
        <p:spPr>
          <a:xfrm>
            <a:off x="215901" y="1916722"/>
            <a:ext cx="4254500" cy="4611077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8E54958-9068-2142-E893-703E53B6EE73}"/>
              </a:ext>
            </a:extLst>
          </p:cNvPr>
          <p:cNvSpPr txBox="1"/>
          <p:nvPr/>
        </p:nvSpPr>
        <p:spPr>
          <a:xfrm>
            <a:off x="368300" y="2143367"/>
            <a:ext cx="394970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Montserrat SemiBold" panose="00000700000000000000" pitchFamily="2" charset="0"/>
              </a:rPr>
              <a:t>- El sistema domótico controla el aire acondicionado, iluminación y la apertura/cierre de las cortinas. Cuando el Cliente abandona la habitación el aire acondicionado se pone en modo ahorro, se apagan las luces y las cortinas se cierran para mantener fresca la habitación, consiguiendo así un ahorro energético </a:t>
            </a:r>
            <a:r>
              <a:rPr lang="es-ES" dirty="0" err="1">
                <a:latin typeface="Montserrat SemiBold" panose="00000700000000000000" pitchFamily="2" charset="0"/>
              </a:rPr>
              <a:t>onsiderable</a:t>
            </a:r>
            <a:r>
              <a:rPr lang="es-ES" dirty="0">
                <a:latin typeface="Montserrat SemiBold" panose="00000700000000000000" pitchFamily="2" charset="0"/>
              </a:rPr>
              <a:t>.</a:t>
            </a:r>
          </a:p>
          <a:p>
            <a:pPr algn="ctr"/>
            <a:endParaRPr lang="es-ES" dirty="0">
              <a:latin typeface="Montserrat SemiBold" panose="00000700000000000000" pitchFamily="2" charset="0"/>
            </a:endParaRPr>
          </a:p>
          <a:p>
            <a:pPr algn="ctr"/>
            <a:r>
              <a:rPr lang="es-ES" dirty="0">
                <a:latin typeface="Montserrat SemiBold" panose="00000700000000000000" pitchFamily="2" charset="0"/>
              </a:rPr>
              <a:t>- Cerraduras de las puertas de las habitaciones con tecnología NFC (apertura con móvil)</a:t>
            </a:r>
          </a:p>
          <a:p>
            <a:pPr algn="ctr"/>
            <a:endParaRPr lang="es-ES" dirty="0">
              <a:latin typeface="Montserrat SemiBold" panose="00000700000000000000" pitchFamily="2" charset="0"/>
            </a:endParaRPr>
          </a:p>
          <a:p>
            <a:pPr algn="ctr"/>
            <a:endParaRPr lang="es-ES" dirty="0">
              <a:latin typeface="Montserrat SemiBold" panose="00000700000000000000" pitchFamily="2" charset="0"/>
            </a:endParaRPr>
          </a:p>
          <a:p>
            <a:pPr algn="ctr"/>
            <a:endParaRPr lang="es-ES" dirty="0">
              <a:latin typeface="Montserrat SemiBold" panose="00000700000000000000" pitchFamily="2" charset="0"/>
            </a:endParaRPr>
          </a:p>
        </p:txBody>
      </p:sp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6B5F0339-6C45-85B9-4D41-F9DBA5B02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728" y="1346199"/>
            <a:ext cx="2114300" cy="19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cama al lado de una ventana con vista al mar&#10;&#10;Descripción generada automáticamente con confianza media">
            <a:extLst>
              <a:ext uri="{FF2B5EF4-FFF2-40B4-BE49-F238E27FC236}">
                <a16:creationId xmlns:a16="http://schemas.microsoft.com/office/drawing/2014/main" xmlns="" id="{30F4E4F2-A1F9-A98D-4FE4-EECDE5045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1"/>
            <a:ext cx="12192001" cy="68579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720C67E-1006-D581-A9C0-46BCC87B870F}"/>
              </a:ext>
            </a:extLst>
          </p:cNvPr>
          <p:cNvSpPr txBox="1"/>
          <p:nvPr/>
        </p:nvSpPr>
        <p:spPr>
          <a:xfrm>
            <a:off x="7509373" y="288183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>
                <a:latin typeface="Montserrat SemiBold" panose="00000700000000000000" pitchFamily="2" charset="0"/>
              </a:rPr>
              <a:t>Smart TV &amp; Digital </a:t>
            </a:r>
            <a:r>
              <a:rPr lang="es-ES" sz="2400" dirty="0" err="1">
                <a:latin typeface="Montserrat SemiBold" panose="00000700000000000000" pitchFamily="2" charset="0"/>
              </a:rPr>
              <a:t>Signage</a:t>
            </a:r>
            <a:endParaRPr lang="es-ES" sz="2400" dirty="0">
              <a:latin typeface="Montserrat SemiBold" panose="00000700000000000000" pitchFamily="2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40372F01-9D62-FC3E-70DE-F1B24FEDAD12}"/>
              </a:ext>
            </a:extLst>
          </p:cNvPr>
          <p:cNvSpPr/>
          <p:nvPr/>
        </p:nvSpPr>
        <p:spPr>
          <a:xfrm>
            <a:off x="7509372" y="1233881"/>
            <a:ext cx="4466287" cy="5509819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8E54958-9068-2142-E893-703E53B6EE73}"/>
              </a:ext>
            </a:extLst>
          </p:cNvPr>
          <p:cNvSpPr txBox="1"/>
          <p:nvPr/>
        </p:nvSpPr>
        <p:spPr>
          <a:xfrm>
            <a:off x="7543800" y="1351673"/>
            <a:ext cx="443918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Montserrat SemiBold" panose="00000700000000000000" pitchFamily="2" charset="0"/>
              </a:rPr>
              <a:t>- Los Clientes tiene toda la información del Hotel en su TV (ahorro de papel) y también pueden recibir mensajes personalizados en su TV.</a:t>
            </a:r>
          </a:p>
          <a:p>
            <a:pPr algn="ctr"/>
            <a:endParaRPr lang="es-ES" dirty="0">
              <a:latin typeface="Montserrat SemiBold" panose="00000700000000000000" pitchFamily="2" charset="0"/>
            </a:endParaRPr>
          </a:p>
          <a:p>
            <a:pPr algn="ctr"/>
            <a:r>
              <a:rPr lang="es-ES" dirty="0">
                <a:latin typeface="Montserrat SemiBold" panose="00000700000000000000" pitchFamily="2" charset="0"/>
              </a:rPr>
              <a:t>- La información en zonas comunes y ascensores se hacen con pantallas digitales (digital </a:t>
            </a:r>
            <a:r>
              <a:rPr lang="es-ES" dirty="0" err="1">
                <a:latin typeface="Montserrat SemiBold" panose="00000700000000000000" pitchFamily="2" charset="0"/>
              </a:rPr>
              <a:t>signage</a:t>
            </a:r>
            <a:r>
              <a:rPr lang="es-ES" dirty="0">
                <a:latin typeface="Montserrat SemiBold" panose="00000700000000000000" pitchFamily="2" charset="0"/>
              </a:rPr>
              <a:t>) (ahorro de papel de cartelería)</a:t>
            </a:r>
          </a:p>
          <a:p>
            <a:pPr algn="ctr"/>
            <a:endParaRPr lang="es-ES" dirty="0">
              <a:latin typeface="Montserrat SemiBold" panose="00000700000000000000" pitchFamily="2" charset="0"/>
            </a:endParaRPr>
          </a:p>
          <a:p>
            <a:pPr algn="ctr"/>
            <a:r>
              <a:rPr lang="es-ES" dirty="0">
                <a:latin typeface="Montserrat SemiBold" panose="00000700000000000000" pitchFamily="2" charset="0"/>
              </a:rPr>
              <a:t>- En los puntos de ventas se usan </a:t>
            </a:r>
            <a:r>
              <a:rPr lang="es-ES" dirty="0" err="1">
                <a:latin typeface="Montserrat SemiBold" panose="00000700000000000000" pitchFamily="2" charset="0"/>
              </a:rPr>
              <a:t>comanderos</a:t>
            </a:r>
            <a:r>
              <a:rPr lang="es-ES" dirty="0">
                <a:latin typeface="Montserrat SemiBold" panose="00000700000000000000" pitchFamily="2" charset="0"/>
              </a:rPr>
              <a:t> wifi (ahorro de papel ) y para los menús e información para Clientes se usan </a:t>
            </a:r>
            <a:r>
              <a:rPr lang="es-ES" dirty="0" err="1">
                <a:latin typeface="Montserrat SemiBold" panose="00000700000000000000" pitchFamily="2" charset="0"/>
              </a:rPr>
              <a:t>QR’s</a:t>
            </a:r>
            <a:endParaRPr lang="es-ES" dirty="0"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endParaRPr lang="es-ES" dirty="0"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Montserrat SemiBold" panose="00000700000000000000" pitchFamily="2" charset="0"/>
              </a:rPr>
              <a:t>En la piscina y spa se muestran la temperatura, humedad y PH a los Clientes en pantallas </a:t>
            </a:r>
          </a:p>
        </p:txBody>
      </p:sp>
    </p:spTree>
    <p:extLst>
      <p:ext uri="{BB962C8B-B14F-4D97-AF65-F5344CB8AC3E}">
        <p14:creationId xmlns:p14="http://schemas.microsoft.com/office/powerpoint/2010/main" val="26005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edificio, hombre, banca&#10;&#10;Descripción generada automáticamente">
            <a:extLst>
              <a:ext uri="{FF2B5EF4-FFF2-40B4-BE49-F238E27FC236}">
                <a16:creationId xmlns:a16="http://schemas.microsoft.com/office/drawing/2014/main" xmlns="" id="{03FFBFEA-9E7D-8D4B-0FDB-1A9925AFE0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288183"/>
            <a:ext cx="12192001" cy="65698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2A0857-9C24-E53B-A578-08435D2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94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720C67E-1006-D581-A9C0-46BCC87B870F}"/>
              </a:ext>
            </a:extLst>
          </p:cNvPr>
          <p:cNvSpPr txBox="1"/>
          <p:nvPr/>
        </p:nvSpPr>
        <p:spPr>
          <a:xfrm>
            <a:off x="8193854" y="237383"/>
            <a:ext cx="378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>
                <a:latin typeface="Montserrat SemiBold" panose="00000700000000000000" pitchFamily="2" charset="0"/>
              </a:rPr>
              <a:t>Transformación digital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3D9B6E85-D068-AB87-426B-8F404D2CD2DA}"/>
              </a:ext>
            </a:extLst>
          </p:cNvPr>
          <p:cNvSpPr/>
          <p:nvPr/>
        </p:nvSpPr>
        <p:spPr>
          <a:xfrm>
            <a:off x="7509372" y="2019300"/>
            <a:ext cx="4466287" cy="47244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8E54958-9068-2142-E893-703E53B6EE73}"/>
              </a:ext>
            </a:extLst>
          </p:cNvPr>
          <p:cNvSpPr txBox="1"/>
          <p:nvPr/>
        </p:nvSpPr>
        <p:spPr>
          <a:xfrm>
            <a:off x="7670800" y="2277888"/>
            <a:ext cx="4089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ES" dirty="0">
                <a:latin typeface="Montserrat SemiBold" panose="00000700000000000000" pitchFamily="2" charset="0"/>
              </a:rPr>
              <a:t>Digitalización de documentación</a:t>
            </a:r>
          </a:p>
          <a:p>
            <a:pPr algn="ctr"/>
            <a:r>
              <a:rPr lang="es-ES" dirty="0">
                <a:latin typeface="Montserrat SemiBold" panose="00000700000000000000" pitchFamily="2" charset="0"/>
              </a:rPr>
              <a:t> (ahorro papel y rapidez en la búsqueda)</a:t>
            </a:r>
          </a:p>
          <a:p>
            <a:pPr marL="285750" indent="-285750" algn="ctr">
              <a:buFontTx/>
              <a:buChar char="-"/>
            </a:pPr>
            <a:endParaRPr lang="es-ES" dirty="0"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Montserrat SemiBold" panose="00000700000000000000" pitchFamily="2" charset="0"/>
              </a:rPr>
              <a:t>Incorporación de firma digital de documentos</a:t>
            </a:r>
          </a:p>
          <a:p>
            <a:pPr marL="285750" indent="-285750" algn="ctr">
              <a:buFontTx/>
              <a:buChar char="-"/>
            </a:pPr>
            <a:endParaRPr lang="es-ES" dirty="0"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 err="1">
                <a:latin typeface="Montserrat SemiBold" panose="00000700000000000000" pitchFamily="2" charset="0"/>
              </a:rPr>
              <a:t>Checkin</a:t>
            </a:r>
            <a:r>
              <a:rPr lang="es-ES" dirty="0">
                <a:latin typeface="Montserrat SemiBold" panose="00000700000000000000" pitchFamily="2" charset="0"/>
              </a:rPr>
              <a:t> online Clientes</a:t>
            </a:r>
          </a:p>
          <a:p>
            <a:pPr marL="285750" indent="-285750" algn="ctr">
              <a:buFontTx/>
              <a:buChar char="-"/>
            </a:pPr>
            <a:endParaRPr lang="es-ES" dirty="0"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Montserrat SemiBold" panose="00000700000000000000" pitchFamily="2" charset="0"/>
              </a:rPr>
              <a:t>Parte de entrada viajeros digital (Tablet – ahorro papel)</a:t>
            </a:r>
          </a:p>
          <a:p>
            <a:pPr marL="285750" indent="-285750" algn="ctr">
              <a:buFontTx/>
              <a:buChar char="-"/>
            </a:pPr>
            <a:endParaRPr lang="es-ES" dirty="0">
              <a:latin typeface="Montserrat SemiBold" panose="000007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Montserrat SemiBold" panose="00000700000000000000" pitchFamily="2" charset="0"/>
              </a:rPr>
              <a:t>Factura proforma digital (Tablet – ahorro papel)</a:t>
            </a:r>
          </a:p>
        </p:txBody>
      </p:sp>
    </p:spTree>
    <p:extLst>
      <p:ext uri="{BB962C8B-B14F-4D97-AF65-F5344CB8AC3E}">
        <p14:creationId xmlns:p14="http://schemas.microsoft.com/office/powerpoint/2010/main" val="3144919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14737</TotalTime>
  <Words>429</Words>
  <Application>Microsoft Office PowerPoint</Application>
  <PresentationFormat>Personalizado</PresentationFormat>
  <Paragraphs>49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Arrecife Hoteles 4</dc:creator>
  <cp:lastModifiedBy>Tecnico asolan</cp:lastModifiedBy>
  <cp:revision>858</cp:revision>
  <cp:lastPrinted>2022-10-11T07:48:06Z</cp:lastPrinted>
  <dcterms:created xsi:type="dcterms:W3CDTF">2022-04-07T12:53:56Z</dcterms:created>
  <dcterms:modified xsi:type="dcterms:W3CDTF">2023-02-10T13:47:35Z</dcterms:modified>
</cp:coreProperties>
</file>