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16" r:id="rId3"/>
    <p:sldId id="258" r:id="rId4"/>
    <p:sldId id="315" r:id="rId5"/>
    <p:sldId id="290" r:id="rId6"/>
    <p:sldId id="291" r:id="rId7"/>
    <p:sldId id="292" r:id="rId8"/>
    <p:sldId id="293" r:id="rId9"/>
    <p:sldId id="295" r:id="rId10"/>
    <p:sldId id="296" r:id="rId11"/>
    <p:sldId id="298" r:id="rId12"/>
    <p:sldId id="266" r:id="rId13"/>
    <p:sldId id="299" r:id="rId14"/>
    <p:sldId id="300" r:id="rId15"/>
    <p:sldId id="275" r:id="rId16"/>
    <p:sldId id="301" r:id="rId17"/>
    <p:sldId id="281" r:id="rId18"/>
    <p:sldId id="303" r:id="rId19"/>
    <p:sldId id="286" r:id="rId20"/>
    <p:sldId id="305" r:id="rId21"/>
    <p:sldId id="307" r:id="rId22"/>
    <p:sldId id="308" r:id="rId23"/>
    <p:sldId id="309" r:id="rId24"/>
    <p:sldId id="310" r:id="rId25"/>
    <p:sldId id="283" r:id="rId26"/>
    <p:sldId id="311" r:id="rId27"/>
    <p:sldId id="312" r:id="rId28"/>
    <p:sldId id="313" r:id="rId29"/>
    <p:sldId id="314" r:id="rId30"/>
    <p:sldId id="271" r:id="rId31"/>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5029"/>
    <a:srgbClr val="D350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8"/>
    <p:restoredTop sz="94694"/>
  </p:normalViewPr>
  <p:slideViewPr>
    <p:cSldViewPr snapToGrid="0" snapToObjects="1">
      <p:cViewPr varScale="1">
        <p:scale>
          <a:sx n="161" d="100"/>
          <a:sy n="161" d="100"/>
        </p:scale>
        <p:origin x="1056" y="20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9DFB5-499C-2445-95C2-F50C16BC75E7}" type="datetimeFigureOut">
              <a:rPr lang="es-ES" smtClean="0"/>
              <a:t>9/6/19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ECA80-C116-4F44-A9A7-1A33EEB8A9B8}" type="slidenum">
              <a:rPr lang="es-ES" smtClean="0"/>
              <a:t>‹Nº›</a:t>
            </a:fld>
            <a:endParaRPr lang="es-ES"/>
          </a:p>
        </p:txBody>
      </p:sp>
    </p:spTree>
    <p:extLst>
      <p:ext uri="{BB962C8B-B14F-4D97-AF65-F5344CB8AC3E}">
        <p14:creationId xmlns:p14="http://schemas.microsoft.com/office/powerpoint/2010/main" val="413410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a:t>
            </a:fld>
            <a:endParaRPr lang="es-ES"/>
          </a:p>
        </p:txBody>
      </p:sp>
    </p:spTree>
    <p:extLst>
      <p:ext uri="{BB962C8B-B14F-4D97-AF65-F5344CB8AC3E}">
        <p14:creationId xmlns:p14="http://schemas.microsoft.com/office/powerpoint/2010/main" val="3493670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11</a:t>
            </a:fld>
            <a:endParaRPr lang="es-ES"/>
          </a:p>
        </p:txBody>
      </p:sp>
    </p:spTree>
    <p:extLst>
      <p:ext uri="{BB962C8B-B14F-4D97-AF65-F5344CB8AC3E}">
        <p14:creationId xmlns:p14="http://schemas.microsoft.com/office/powerpoint/2010/main" val="4046906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13</a:t>
            </a:fld>
            <a:endParaRPr lang="es-ES"/>
          </a:p>
        </p:txBody>
      </p:sp>
    </p:spTree>
    <p:extLst>
      <p:ext uri="{BB962C8B-B14F-4D97-AF65-F5344CB8AC3E}">
        <p14:creationId xmlns:p14="http://schemas.microsoft.com/office/powerpoint/2010/main" val="1741850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14</a:t>
            </a:fld>
            <a:endParaRPr lang="es-ES"/>
          </a:p>
        </p:txBody>
      </p:sp>
    </p:spTree>
    <p:extLst>
      <p:ext uri="{BB962C8B-B14F-4D97-AF65-F5344CB8AC3E}">
        <p14:creationId xmlns:p14="http://schemas.microsoft.com/office/powerpoint/2010/main" val="195248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15</a:t>
            </a:fld>
            <a:endParaRPr lang="es-ES"/>
          </a:p>
        </p:txBody>
      </p:sp>
    </p:spTree>
    <p:extLst>
      <p:ext uri="{BB962C8B-B14F-4D97-AF65-F5344CB8AC3E}">
        <p14:creationId xmlns:p14="http://schemas.microsoft.com/office/powerpoint/2010/main" val="1883576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16</a:t>
            </a:fld>
            <a:endParaRPr lang="es-ES"/>
          </a:p>
        </p:txBody>
      </p:sp>
    </p:spTree>
    <p:extLst>
      <p:ext uri="{BB962C8B-B14F-4D97-AF65-F5344CB8AC3E}">
        <p14:creationId xmlns:p14="http://schemas.microsoft.com/office/powerpoint/2010/main" val="4035190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18</a:t>
            </a:fld>
            <a:endParaRPr lang="es-ES"/>
          </a:p>
        </p:txBody>
      </p:sp>
    </p:spTree>
    <p:extLst>
      <p:ext uri="{BB962C8B-B14F-4D97-AF65-F5344CB8AC3E}">
        <p14:creationId xmlns:p14="http://schemas.microsoft.com/office/powerpoint/2010/main" val="4067873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19</a:t>
            </a:fld>
            <a:endParaRPr lang="es-ES"/>
          </a:p>
        </p:txBody>
      </p:sp>
    </p:spTree>
    <p:extLst>
      <p:ext uri="{BB962C8B-B14F-4D97-AF65-F5344CB8AC3E}">
        <p14:creationId xmlns:p14="http://schemas.microsoft.com/office/powerpoint/2010/main" val="2592697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20</a:t>
            </a:fld>
            <a:endParaRPr lang="es-ES"/>
          </a:p>
        </p:txBody>
      </p:sp>
    </p:spTree>
    <p:extLst>
      <p:ext uri="{BB962C8B-B14F-4D97-AF65-F5344CB8AC3E}">
        <p14:creationId xmlns:p14="http://schemas.microsoft.com/office/powerpoint/2010/main" val="120118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21</a:t>
            </a:fld>
            <a:endParaRPr lang="es-ES"/>
          </a:p>
        </p:txBody>
      </p:sp>
    </p:spTree>
    <p:extLst>
      <p:ext uri="{BB962C8B-B14F-4D97-AF65-F5344CB8AC3E}">
        <p14:creationId xmlns:p14="http://schemas.microsoft.com/office/powerpoint/2010/main" val="3546217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22</a:t>
            </a:fld>
            <a:endParaRPr lang="es-ES"/>
          </a:p>
        </p:txBody>
      </p:sp>
    </p:spTree>
    <p:extLst>
      <p:ext uri="{BB962C8B-B14F-4D97-AF65-F5344CB8AC3E}">
        <p14:creationId xmlns:p14="http://schemas.microsoft.com/office/powerpoint/2010/main" val="27981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3</a:t>
            </a:fld>
            <a:endParaRPr lang="es-ES"/>
          </a:p>
        </p:txBody>
      </p:sp>
    </p:spTree>
    <p:extLst>
      <p:ext uri="{BB962C8B-B14F-4D97-AF65-F5344CB8AC3E}">
        <p14:creationId xmlns:p14="http://schemas.microsoft.com/office/powerpoint/2010/main" val="356915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23</a:t>
            </a:fld>
            <a:endParaRPr lang="es-ES"/>
          </a:p>
        </p:txBody>
      </p:sp>
    </p:spTree>
    <p:extLst>
      <p:ext uri="{BB962C8B-B14F-4D97-AF65-F5344CB8AC3E}">
        <p14:creationId xmlns:p14="http://schemas.microsoft.com/office/powerpoint/2010/main" val="1993074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24</a:t>
            </a:fld>
            <a:endParaRPr lang="es-ES"/>
          </a:p>
        </p:txBody>
      </p:sp>
    </p:spTree>
    <p:extLst>
      <p:ext uri="{BB962C8B-B14F-4D97-AF65-F5344CB8AC3E}">
        <p14:creationId xmlns:p14="http://schemas.microsoft.com/office/powerpoint/2010/main" val="4053891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25</a:t>
            </a:fld>
            <a:endParaRPr lang="es-ES"/>
          </a:p>
        </p:txBody>
      </p:sp>
    </p:spTree>
    <p:extLst>
      <p:ext uri="{BB962C8B-B14F-4D97-AF65-F5344CB8AC3E}">
        <p14:creationId xmlns:p14="http://schemas.microsoft.com/office/powerpoint/2010/main" val="3886409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26</a:t>
            </a:fld>
            <a:endParaRPr lang="es-ES"/>
          </a:p>
        </p:txBody>
      </p:sp>
    </p:spTree>
    <p:extLst>
      <p:ext uri="{BB962C8B-B14F-4D97-AF65-F5344CB8AC3E}">
        <p14:creationId xmlns:p14="http://schemas.microsoft.com/office/powerpoint/2010/main" val="1348814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27</a:t>
            </a:fld>
            <a:endParaRPr lang="es-ES"/>
          </a:p>
        </p:txBody>
      </p:sp>
    </p:spTree>
    <p:extLst>
      <p:ext uri="{BB962C8B-B14F-4D97-AF65-F5344CB8AC3E}">
        <p14:creationId xmlns:p14="http://schemas.microsoft.com/office/powerpoint/2010/main" val="282469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4</a:t>
            </a:fld>
            <a:endParaRPr lang="es-ES"/>
          </a:p>
        </p:txBody>
      </p:sp>
    </p:spTree>
    <p:extLst>
      <p:ext uri="{BB962C8B-B14F-4D97-AF65-F5344CB8AC3E}">
        <p14:creationId xmlns:p14="http://schemas.microsoft.com/office/powerpoint/2010/main" val="411666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5</a:t>
            </a:fld>
            <a:endParaRPr lang="es-ES"/>
          </a:p>
        </p:txBody>
      </p:sp>
    </p:spTree>
    <p:extLst>
      <p:ext uri="{BB962C8B-B14F-4D97-AF65-F5344CB8AC3E}">
        <p14:creationId xmlns:p14="http://schemas.microsoft.com/office/powerpoint/2010/main" val="3926436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6</a:t>
            </a:fld>
            <a:endParaRPr lang="es-ES"/>
          </a:p>
        </p:txBody>
      </p:sp>
    </p:spTree>
    <p:extLst>
      <p:ext uri="{BB962C8B-B14F-4D97-AF65-F5344CB8AC3E}">
        <p14:creationId xmlns:p14="http://schemas.microsoft.com/office/powerpoint/2010/main" val="52238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7</a:t>
            </a:fld>
            <a:endParaRPr lang="es-ES"/>
          </a:p>
        </p:txBody>
      </p:sp>
    </p:spTree>
    <p:extLst>
      <p:ext uri="{BB962C8B-B14F-4D97-AF65-F5344CB8AC3E}">
        <p14:creationId xmlns:p14="http://schemas.microsoft.com/office/powerpoint/2010/main" val="427380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8</a:t>
            </a:fld>
            <a:endParaRPr lang="es-ES"/>
          </a:p>
        </p:txBody>
      </p:sp>
    </p:spTree>
    <p:extLst>
      <p:ext uri="{BB962C8B-B14F-4D97-AF65-F5344CB8AC3E}">
        <p14:creationId xmlns:p14="http://schemas.microsoft.com/office/powerpoint/2010/main" val="403270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9</a:t>
            </a:fld>
            <a:endParaRPr lang="es-ES"/>
          </a:p>
        </p:txBody>
      </p:sp>
    </p:spTree>
    <p:extLst>
      <p:ext uri="{BB962C8B-B14F-4D97-AF65-F5344CB8AC3E}">
        <p14:creationId xmlns:p14="http://schemas.microsoft.com/office/powerpoint/2010/main" val="1317741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66ECA80-C116-4F44-A9A7-1A33EEB8A9B8}" type="slidenum">
              <a:rPr lang="es-ES" smtClean="0"/>
              <a:t>10</a:t>
            </a:fld>
            <a:endParaRPr lang="es-ES"/>
          </a:p>
        </p:txBody>
      </p:sp>
    </p:spTree>
    <p:extLst>
      <p:ext uri="{BB962C8B-B14F-4D97-AF65-F5344CB8AC3E}">
        <p14:creationId xmlns:p14="http://schemas.microsoft.com/office/powerpoint/2010/main" val="356524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4079EB4A-1918-2146-9F25-972EED877AD0}" type="datetimeFigureOut">
              <a:rPr lang="es-ES" smtClean="0"/>
              <a:t>9/6/19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199421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4079EB4A-1918-2146-9F25-972EED877AD0}" type="datetimeFigureOut">
              <a:rPr lang="es-ES" smtClean="0"/>
              <a:t>9/6/19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33702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4079EB4A-1918-2146-9F25-972EED877AD0}" type="datetimeFigureOut">
              <a:rPr lang="es-ES" smtClean="0"/>
              <a:t>9/6/19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114382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4079EB4A-1918-2146-9F25-972EED877AD0}" type="datetimeFigureOut">
              <a:rPr lang="es-ES" smtClean="0"/>
              <a:t>9/6/19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314405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4079EB4A-1918-2146-9F25-972EED877AD0}" type="datetimeFigureOut">
              <a:rPr lang="es-ES" smtClean="0"/>
              <a:t>9/6/19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247469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4079EB4A-1918-2146-9F25-972EED877AD0}" type="datetimeFigureOut">
              <a:rPr lang="es-ES" smtClean="0"/>
              <a:t>9/6/19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295077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4079EB4A-1918-2146-9F25-972EED877AD0}" type="datetimeFigureOut">
              <a:rPr lang="es-ES" smtClean="0"/>
              <a:t>9/6/19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41397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4079EB4A-1918-2146-9F25-972EED877AD0}" type="datetimeFigureOut">
              <a:rPr lang="es-ES" smtClean="0"/>
              <a:t>9/6/19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996934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9EB4A-1918-2146-9F25-972EED877AD0}" type="datetimeFigureOut">
              <a:rPr lang="es-ES" smtClean="0"/>
              <a:t>9/6/19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143292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4079EB4A-1918-2146-9F25-972EED877AD0}" type="datetimeFigureOut">
              <a:rPr lang="es-ES" smtClean="0"/>
              <a:t>9/6/19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288167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4079EB4A-1918-2146-9F25-972EED877AD0}" type="datetimeFigureOut">
              <a:rPr lang="es-ES" smtClean="0"/>
              <a:t>9/6/19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D4538A9-A5F9-1C47-9BF4-F435D1E197F0}" type="slidenum">
              <a:rPr lang="es-ES" smtClean="0"/>
              <a:t>‹Nº›</a:t>
            </a:fld>
            <a:endParaRPr lang="es-ES"/>
          </a:p>
        </p:txBody>
      </p:sp>
    </p:spTree>
    <p:extLst>
      <p:ext uri="{BB962C8B-B14F-4D97-AF65-F5344CB8AC3E}">
        <p14:creationId xmlns:p14="http://schemas.microsoft.com/office/powerpoint/2010/main" val="292020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079EB4A-1918-2146-9F25-972EED877AD0}" type="datetimeFigureOut">
              <a:rPr lang="es-ES" smtClean="0"/>
              <a:t>9/6/19</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D4538A9-A5F9-1C47-9BF4-F435D1E197F0}" type="slidenum">
              <a:rPr lang="es-ES" smtClean="0"/>
              <a:t>‹Nº›</a:t>
            </a:fld>
            <a:endParaRPr lang="es-ES"/>
          </a:p>
        </p:txBody>
      </p:sp>
    </p:spTree>
    <p:extLst>
      <p:ext uri="{BB962C8B-B14F-4D97-AF65-F5344CB8AC3E}">
        <p14:creationId xmlns:p14="http://schemas.microsoft.com/office/powerpoint/2010/main" val="444797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lantilla PPoint_promotur 16x9 copia_naranj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CuadroTexto 2"/>
          <p:cNvSpPr txBox="1"/>
          <p:nvPr/>
        </p:nvSpPr>
        <p:spPr>
          <a:xfrm>
            <a:off x="1763609" y="1782251"/>
            <a:ext cx="6445059" cy="630942"/>
          </a:xfrm>
          <a:prstGeom prst="rect">
            <a:avLst/>
          </a:prstGeom>
          <a:noFill/>
        </p:spPr>
        <p:txBody>
          <a:bodyPr wrap="square" rtlCol="0">
            <a:spAutoFit/>
          </a:bodyPr>
          <a:lstStyle/>
          <a:p>
            <a:r>
              <a:rPr lang="es-ES_tradnl" sz="3500" b="1" cap="all" dirty="0">
                <a:solidFill>
                  <a:schemeClr val="bg1"/>
                </a:solidFill>
                <a:latin typeface="GothamHTF-Medium"/>
                <a:cs typeface="GothamHTF-Medium"/>
              </a:rPr>
              <a:t>CAMPAÑA VERANO 2019</a:t>
            </a:r>
            <a:endParaRPr lang="es-ES" sz="3500" b="1" cap="all" dirty="0">
              <a:solidFill>
                <a:schemeClr val="bg1"/>
              </a:solidFill>
              <a:latin typeface="GothamHTF-Medium"/>
              <a:cs typeface="GothamHTF-Medium"/>
            </a:endParaRPr>
          </a:p>
        </p:txBody>
      </p:sp>
      <p:sp>
        <p:nvSpPr>
          <p:cNvPr id="4" name="CuadroTexto 3"/>
          <p:cNvSpPr txBox="1"/>
          <p:nvPr/>
        </p:nvSpPr>
        <p:spPr>
          <a:xfrm>
            <a:off x="1763609" y="2400640"/>
            <a:ext cx="5868427" cy="461665"/>
          </a:xfrm>
          <a:prstGeom prst="rect">
            <a:avLst/>
          </a:prstGeom>
          <a:noFill/>
        </p:spPr>
        <p:txBody>
          <a:bodyPr wrap="square" rtlCol="0">
            <a:spAutoFit/>
          </a:bodyPr>
          <a:lstStyle/>
          <a:p>
            <a:r>
              <a:rPr lang="es-ES_tradnl" sz="2400" dirty="0">
                <a:solidFill>
                  <a:schemeClr val="bg1"/>
                </a:solidFill>
                <a:latin typeface="GothamHTF-Book"/>
                <a:cs typeface="GothamHTF-Book"/>
              </a:rPr>
              <a:t>Turismo interior</a:t>
            </a:r>
            <a:endParaRPr lang="es-ES" sz="2400" dirty="0">
              <a:solidFill>
                <a:schemeClr val="bg1"/>
              </a:solidFill>
              <a:latin typeface="GothamHTF-Book"/>
              <a:cs typeface="GothamHTF-Book"/>
            </a:endParaRPr>
          </a:p>
        </p:txBody>
      </p:sp>
      <p:cxnSp>
        <p:nvCxnSpPr>
          <p:cNvPr id="5" name="Conector recto 4"/>
          <p:cNvCxnSpPr>
            <a:cxnSpLocks/>
          </p:cNvCxnSpPr>
          <p:nvPr/>
        </p:nvCxnSpPr>
        <p:spPr>
          <a:xfrm flipV="1">
            <a:off x="1857111" y="2400640"/>
            <a:ext cx="5774925" cy="13032"/>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257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B1A786-06B0-5A4E-8160-41F4FA5350FB}"/>
              </a:ext>
            </a:extLst>
          </p:cNvPr>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345585" y="427810"/>
            <a:ext cx="5291889" cy="1200329"/>
          </a:xfrm>
          <a:prstGeom prst="rect">
            <a:avLst/>
          </a:prstGeom>
          <a:noFill/>
        </p:spPr>
        <p:txBody>
          <a:bodyPr wrap="square" rtlCol="0">
            <a:spAutoFit/>
          </a:bodyPr>
          <a:lstStyle/>
          <a:p>
            <a:r>
              <a:rPr lang="es-ES_tradnl" sz="3600" b="1" cap="all" dirty="0">
                <a:solidFill>
                  <a:schemeClr val="bg1"/>
                </a:solidFill>
                <a:latin typeface="Gotham-Medium"/>
                <a:cs typeface="Gotham-Medium"/>
              </a:rPr>
              <a:t>CONCEPTO </a:t>
            </a:r>
          </a:p>
          <a:p>
            <a:r>
              <a:rPr lang="es-ES_tradnl" sz="3600" b="1" cap="all" dirty="0">
                <a:solidFill>
                  <a:schemeClr val="bg1"/>
                </a:solidFill>
                <a:latin typeface="Gotham-Medium"/>
                <a:cs typeface="Gotham-Medium"/>
              </a:rPr>
              <a:t>DE COMUNICACIÓN</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685266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345585" y="427810"/>
            <a:ext cx="5291889" cy="1200329"/>
          </a:xfrm>
          <a:prstGeom prst="rect">
            <a:avLst/>
          </a:prstGeom>
          <a:noFill/>
        </p:spPr>
        <p:txBody>
          <a:bodyPr wrap="square" rtlCol="0">
            <a:spAutoFit/>
          </a:bodyPr>
          <a:lstStyle/>
          <a:p>
            <a:r>
              <a:rPr lang="es-ES_tradnl" sz="3600" b="1" cap="all" dirty="0">
                <a:solidFill>
                  <a:schemeClr val="bg1"/>
                </a:solidFill>
                <a:latin typeface="Gotham-Medium"/>
                <a:cs typeface="Gotham-Medium"/>
              </a:rPr>
              <a:t>CONCEPTO </a:t>
            </a:r>
          </a:p>
          <a:p>
            <a:r>
              <a:rPr lang="es-ES_tradnl" sz="3600" b="1" cap="all" dirty="0">
                <a:solidFill>
                  <a:schemeClr val="bg1"/>
                </a:solidFill>
                <a:latin typeface="Gotham-Medium"/>
                <a:cs typeface="Gotham-Medium"/>
              </a:rPr>
              <a:t>DE COMUNICACIÓN</a:t>
            </a:r>
            <a:endParaRPr lang="es-ES" sz="3600" b="1" cap="all" dirty="0">
              <a:solidFill>
                <a:schemeClr val="bg1"/>
              </a:solidFill>
              <a:latin typeface="Gotham-Medium"/>
              <a:cs typeface="Gotham-Medium"/>
            </a:endParaRPr>
          </a:p>
        </p:txBody>
      </p:sp>
      <p:sp>
        <p:nvSpPr>
          <p:cNvPr id="4" name="CuadroTexto 3">
            <a:extLst>
              <a:ext uri="{FF2B5EF4-FFF2-40B4-BE49-F238E27FC236}">
                <a16:creationId xmlns:a16="http://schemas.microsoft.com/office/drawing/2014/main" id="{5E841C12-6BA4-F241-8DA1-1CE4838D87A7}"/>
              </a:ext>
            </a:extLst>
          </p:cNvPr>
          <p:cNvSpPr txBox="1"/>
          <p:nvPr/>
        </p:nvSpPr>
        <p:spPr>
          <a:xfrm>
            <a:off x="3769068" y="2542654"/>
            <a:ext cx="4810540" cy="2308324"/>
          </a:xfrm>
          <a:prstGeom prst="rect">
            <a:avLst/>
          </a:prstGeom>
          <a:noFill/>
        </p:spPr>
        <p:txBody>
          <a:bodyPr wrap="square" rtlCol="0">
            <a:spAutoFit/>
          </a:bodyPr>
          <a:lstStyle/>
          <a:p>
            <a:r>
              <a:rPr lang="es-ES_tradnl" dirty="0">
                <a:latin typeface="Gotham HTF Light" pitchFamily="2" charset="0"/>
                <a:cs typeface="GothamHTF-Medium"/>
              </a:rPr>
              <a:t>La cercanía, la facilidad de acceso y la calidad hacen de la oferta turística canaria la opción ideal para hacer esa escapada que todos necesitamos tanto si viajamos fuera de la isla como si nos quedamos en casa. Siempre hay una oportunidad para descansar de verdad en nuestras islas. </a:t>
            </a:r>
            <a:endParaRPr lang="es-ES" dirty="0">
              <a:highlight>
                <a:srgbClr val="FFFF00"/>
              </a:highlight>
              <a:latin typeface="Gotham HTF Light" pitchFamily="2" charset="0"/>
              <a:cs typeface="GothamHTF-Medium"/>
            </a:endParaRPr>
          </a:p>
        </p:txBody>
      </p:sp>
    </p:spTree>
    <p:extLst>
      <p:ext uri="{BB962C8B-B14F-4D97-AF65-F5344CB8AC3E}">
        <p14:creationId xmlns:p14="http://schemas.microsoft.com/office/powerpoint/2010/main" val="4143721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playa, exterior, agua, suelo&#10;&#10;Descripción generada automáticamente">
            <a:extLst>
              <a:ext uri="{FF2B5EF4-FFF2-40B4-BE49-F238E27FC236}">
                <a16:creationId xmlns:a16="http://schemas.microsoft.com/office/drawing/2014/main" id="{C43B2B70-99C9-0C43-9446-F108FCAED966}"/>
              </a:ext>
            </a:extLst>
          </p:cNvPr>
          <p:cNvPicPr>
            <a:picLocks noChangeAspect="1"/>
          </p:cNvPicPr>
          <p:nvPr/>
        </p:nvPicPr>
        <p:blipFill rotWithShape="1">
          <a:blip r:embed="rId2"/>
          <a:srcRect l="7515" r="16905"/>
          <a:stretch/>
        </p:blipFill>
        <p:spPr>
          <a:xfrm>
            <a:off x="-1" y="0"/>
            <a:ext cx="9144001" cy="5143500"/>
          </a:xfrm>
          <a:prstGeom prst="rect">
            <a:avLst/>
          </a:prstGeom>
        </p:spPr>
      </p:pic>
    </p:spTree>
    <p:extLst>
      <p:ext uri="{BB962C8B-B14F-4D97-AF65-F5344CB8AC3E}">
        <p14:creationId xmlns:p14="http://schemas.microsoft.com/office/powerpoint/2010/main" val="1091319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A68A73-EB94-674B-9519-BD518FFE6A66}"/>
              </a:ext>
            </a:extLst>
          </p:cNvPr>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PIEZAS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238666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3840290" y="2768832"/>
            <a:ext cx="5315484" cy="646331"/>
          </a:xfrm>
          <a:prstGeom prst="rect">
            <a:avLst/>
          </a:prstGeom>
          <a:noFill/>
        </p:spPr>
        <p:txBody>
          <a:bodyPr wrap="square" rtlCol="0">
            <a:spAutoFit/>
          </a:bodyPr>
          <a:lstStyle/>
          <a:p>
            <a:r>
              <a:rPr lang="es-ES_tradnl" sz="3600" dirty="0">
                <a:latin typeface="Gotham HTF Book" pitchFamily="2" charset="0"/>
                <a:cs typeface="GothamHTF-Medium"/>
              </a:rPr>
              <a:t>Spot para televisión </a:t>
            </a:r>
          </a:p>
        </p:txBody>
      </p:sp>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PIEZAS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3097799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s multimedia en línea 1" descr="TC_Spot_Turismo_Interno_2019_TVV12">
            <a:hlinkClick r:id="" action="ppaction://media"/>
            <a:extLst>
              <a:ext uri="{FF2B5EF4-FFF2-40B4-BE49-F238E27FC236}">
                <a16:creationId xmlns:a16="http://schemas.microsoft.com/office/drawing/2014/main" id="{B90FA23E-1FB1-034C-8335-FD404D631B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6350"/>
            <a:ext cx="9144000" cy="5143500"/>
          </a:xfrm>
          <a:prstGeom prst="rect">
            <a:avLst/>
          </a:prstGeom>
        </p:spPr>
      </p:pic>
    </p:spTree>
    <p:extLst>
      <p:ext uri="{BB962C8B-B14F-4D97-AF65-F5344CB8AC3E}">
        <p14:creationId xmlns:p14="http://schemas.microsoft.com/office/powerpoint/2010/main" val="23890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3840290" y="2768832"/>
            <a:ext cx="5315484" cy="646331"/>
          </a:xfrm>
          <a:prstGeom prst="rect">
            <a:avLst/>
          </a:prstGeom>
          <a:noFill/>
        </p:spPr>
        <p:txBody>
          <a:bodyPr wrap="square" rtlCol="0">
            <a:spAutoFit/>
          </a:bodyPr>
          <a:lstStyle/>
          <a:p>
            <a:r>
              <a:rPr lang="es-ES_tradnl" sz="3600" dirty="0">
                <a:latin typeface="Gotham HTF Book" pitchFamily="2" charset="0"/>
                <a:cs typeface="GothamHTF-Medium"/>
              </a:rPr>
              <a:t>Cuña para radio</a:t>
            </a:r>
            <a:endParaRPr lang="es-ES" sz="3600" dirty="0">
              <a:highlight>
                <a:srgbClr val="FFFF00"/>
              </a:highlight>
              <a:latin typeface="Gotham HTF Book" pitchFamily="2" charset="0"/>
              <a:cs typeface="GothamHTF-Medium"/>
            </a:endParaRPr>
          </a:p>
        </p:txBody>
      </p:sp>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PIEZAS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2398162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1B3D1188-D5D7-B54E-84EC-EA735C3EFAA7}"/>
              </a:ext>
            </a:extLst>
          </p:cNvPr>
          <p:cNvSpPr/>
          <p:nvPr/>
        </p:nvSpPr>
        <p:spPr>
          <a:xfrm>
            <a:off x="1863242" y="1358900"/>
            <a:ext cx="2057400" cy="2057400"/>
          </a:xfrm>
          <a:prstGeom prst="ellipse">
            <a:avLst/>
          </a:prstGeom>
          <a:gradFill flip="none" rotWithShape="1">
            <a:gsLst>
              <a:gs pos="0">
                <a:srgbClr val="FFC000"/>
              </a:gs>
              <a:gs pos="49000">
                <a:srgbClr val="D55029"/>
              </a:gs>
              <a:gs pos="100000">
                <a:srgbClr val="D55029">
                  <a:shade val="100000"/>
                  <a:satMod val="115000"/>
                </a:srgbClr>
              </a:gs>
            </a:gsLst>
            <a:path path="circle">
              <a:fillToRect l="100000" b="100000"/>
            </a:path>
            <a:tileRect t="-100000" r="-100000"/>
          </a:gradFill>
          <a:ln>
            <a:solidFill>
              <a:srgbClr val="D350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 name="Elementos multimedia en línea 1" descr="TC_Cuña_Turismo_Interno_20 VER 1 06-06-19[2]">
            <a:hlinkClick r:id="" action="ppaction://media"/>
            <a:extLst>
              <a:ext uri="{FF2B5EF4-FFF2-40B4-BE49-F238E27FC236}">
                <a16:creationId xmlns:a16="http://schemas.microsoft.com/office/drawing/2014/main" id="{948CB6BB-7FC6-634D-A0D4-786A5720DE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85542" y="1981200"/>
            <a:ext cx="812800" cy="812800"/>
          </a:xfrm>
          <a:prstGeom prst="rect">
            <a:avLst/>
          </a:prstGeom>
        </p:spPr>
      </p:pic>
    </p:spTree>
    <p:extLst>
      <p:ext uri="{BB962C8B-B14F-4D97-AF65-F5344CB8AC3E}">
        <p14:creationId xmlns:p14="http://schemas.microsoft.com/office/powerpoint/2010/main" val="400472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3840290" y="2768832"/>
            <a:ext cx="5315484" cy="1200329"/>
          </a:xfrm>
          <a:prstGeom prst="rect">
            <a:avLst/>
          </a:prstGeom>
          <a:noFill/>
        </p:spPr>
        <p:txBody>
          <a:bodyPr wrap="square" rtlCol="0">
            <a:spAutoFit/>
          </a:bodyPr>
          <a:lstStyle/>
          <a:p>
            <a:r>
              <a:rPr lang="es-ES_tradnl" sz="3600" dirty="0">
                <a:latin typeface="Gotham HTF Book" pitchFamily="2" charset="0"/>
                <a:cs typeface="GothamHTF-Medium"/>
              </a:rPr>
              <a:t>Gráficas para </a:t>
            </a:r>
          </a:p>
          <a:p>
            <a:r>
              <a:rPr lang="es-ES_tradnl" sz="3600" dirty="0">
                <a:latin typeface="Gotham HTF Book" pitchFamily="2" charset="0"/>
                <a:cs typeface="GothamHTF-Medium"/>
              </a:rPr>
              <a:t>exterior y prensa</a:t>
            </a:r>
            <a:r>
              <a:rPr lang="es-ES" sz="3600" dirty="0">
                <a:latin typeface="Gotham HTF Book" pitchFamily="2" charset="0"/>
                <a:cs typeface="GothamHTF-Medium"/>
              </a:rPr>
              <a:t> </a:t>
            </a:r>
          </a:p>
        </p:txBody>
      </p:sp>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PIEZAS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2610373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ielo, exterior&#10;&#10;Descripción generada automáticamente">
            <a:extLst>
              <a:ext uri="{FF2B5EF4-FFF2-40B4-BE49-F238E27FC236}">
                <a16:creationId xmlns:a16="http://schemas.microsoft.com/office/drawing/2014/main" id="{181FE863-F98B-7543-BEF6-7C10352613E6}"/>
              </a:ext>
            </a:extLst>
          </p:cNvPr>
          <p:cNvPicPr>
            <a:picLocks noChangeAspect="1"/>
          </p:cNvPicPr>
          <p:nvPr/>
        </p:nvPicPr>
        <p:blipFill rotWithShape="1">
          <a:blip r:embed="rId3"/>
          <a:srcRect r="53878"/>
          <a:stretch/>
        </p:blipFill>
        <p:spPr>
          <a:xfrm>
            <a:off x="1291292" y="477000"/>
            <a:ext cx="3026266" cy="4189499"/>
          </a:xfrm>
          <a:prstGeom prst="rect">
            <a:avLst/>
          </a:prstGeom>
        </p:spPr>
      </p:pic>
      <p:pic>
        <p:nvPicPr>
          <p:cNvPr id="4" name="Imagen 3" descr="Imagen que contiene cielo, mujer, exterior&#10;&#10;Descripción generada automáticamente">
            <a:extLst>
              <a:ext uri="{FF2B5EF4-FFF2-40B4-BE49-F238E27FC236}">
                <a16:creationId xmlns:a16="http://schemas.microsoft.com/office/drawing/2014/main" id="{B0A92387-C8FF-F14D-BA42-B9848D55515E}"/>
              </a:ext>
            </a:extLst>
          </p:cNvPr>
          <p:cNvPicPr>
            <a:picLocks noChangeAspect="1"/>
          </p:cNvPicPr>
          <p:nvPr/>
        </p:nvPicPr>
        <p:blipFill rotWithShape="1">
          <a:blip r:embed="rId4"/>
          <a:srcRect r="52459"/>
          <a:stretch/>
        </p:blipFill>
        <p:spPr>
          <a:xfrm>
            <a:off x="4685720" y="439927"/>
            <a:ext cx="3166988" cy="4263643"/>
          </a:xfrm>
          <a:prstGeom prst="rect">
            <a:avLst/>
          </a:prstGeom>
        </p:spPr>
      </p:pic>
    </p:spTree>
    <p:extLst>
      <p:ext uri="{BB962C8B-B14F-4D97-AF65-F5344CB8AC3E}">
        <p14:creationId xmlns:p14="http://schemas.microsoft.com/office/powerpoint/2010/main" val="77051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6" name="CuadroTexto 5">
            <a:extLst>
              <a:ext uri="{FF2B5EF4-FFF2-40B4-BE49-F238E27FC236}">
                <a16:creationId xmlns:a16="http://schemas.microsoft.com/office/drawing/2014/main" id="{527C1B27-9CE1-7949-92D1-400AD4EE178B}"/>
              </a:ext>
            </a:extLst>
          </p:cNvPr>
          <p:cNvSpPr txBox="1"/>
          <p:nvPr/>
        </p:nvSpPr>
        <p:spPr>
          <a:xfrm>
            <a:off x="703983" y="956113"/>
            <a:ext cx="2818445" cy="1200329"/>
          </a:xfrm>
          <a:prstGeom prst="rect">
            <a:avLst/>
          </a:prstGeom>
          <a:noFill/>
        </p:spPr>
        <p:txBody>
          <a:bodyPr wrap="square" rtlCol="0">
            <a:spAutoFit/>
          </a:bodyPr>
          <a:lstStyle/>
          <a:p>
            <a:r>
              <a:rPr lang="es-ES_tradnl" sz="3600" b="1" cap="all" dirty="0">
                <a:solidFill>
                  <a:schemeClr val="bg1"/>
                </a:solidFill>
                <a:latin typeface="Gotham-Medium"/>
                <a:cs typeface="Gotham-Medium"/>
              </a:rPr>
              <a:t>MERCADO CANARIO</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2054043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dificio, exterior, carretera, calle&#10;&#10;Descripción generada automáticamente">
            <a:extLst>
              <a:ext uri="{FF2B5EF4-FFF2-40B4-BE49-F238E27FC236}">
                <a16:creationId xmlns:a16="http://schemas.microsoft.com/office/drawing/2014/main" id="{26F5860F-F79A-1849-9E0D-E3330E75F90A}"/>
              </a:ext>
            </a:extLst>
          </p:cNvPr>
          <p:cNvPicPr>
            <a:picLocks noChangeAspect="1"/>
          </p:cNvPicPr>
          <p:nvPr/>
        </p:nvPicPr>
        <p:blipFill>
          <a:blip r:embed="rId3"/>
          <a:stretch>
            <a:fillRect/>
          </a:stretch>
        </p:blipFill>
        <p:spPr>
          <a:xfrm>
            <a:off x="752863" y="511370"/>
            <a:ext cx="3719747" cy="4120761"/>
          </a:xfrm>
          <a:prstGeom prst="rect">
            <a:avLst/>
          </a:prstGeom>
        </p:spPr>
      </p:pic>
      <p:pic>
        <p:nvPicPr>
          <p:cNvPr id="5" name="Imagen 4" descr="Imagen que contiene exterior, edificio, calle, carretera&#10;&#10;Descripción generada automáticamente">
            <a:extLst>
              <a:ext uri="{FF2B5EF4-FFF2-40B4-BE49-F238E27FC236}">
                <a16:creationId xmlns:a16="http://schemas.microsoft.com/office/drawing/2014/main" id="{63825EAF-84A2-A841-9433-4B4D4D5F36EC}"/>
              </a:ext>
            </a:extLst>
          </p:cNvPr>
          <p:cNvPicPr>
            <a:picLocks noChangeAspect="1"/>
          </p:cNvPicPr>
          <p:nvPr/>
        </p:nvPicPr>
        <p:blipFill>
          <a:blip r:embed="rId4"/>
          <a:stretch>
            <a:fillRect/>
          </a:stretch>
        </p:blipFill>
        <p:spPr>
          <a:xfrm>
            <a:off x="4731026" y="511369"/>
            <a:ext cx="3719747" cy="4120761"/>
          </a:xfrm>
          <a:prstGeom prst="rect">
            <a:avLst/>
          </a:prstGeom>
        </p:spPr>
      </p:pic>
    </p:spTree>
    <p:extLst>
      <p:ext uri="{BB962C8B-B14F-4D97-AF65-F5344CB8AC3E}">
        <p14:creationId xmlns:p14="http://schemas.microsoft.com/office/powerpoint/2010/main" val="2724711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3840290" y="2768832"/>
            <a:ext cx="5315484" cy="1200329"/>
          </a:xfrm>
          <a:prstGeom prst="rect">
            <a:avLst/>
          </a:prstGeom>
          <a:noFill/>
        </p:spPr>
        <p:txBody>
          <a:bodyPr wrap="square" rtlCol="0">
            <a:spAutoFit/>
          </a:bodyPr>
          <a:lstStyle/>
          <a:p>
            <a:r>
              <a:rPr lang="es-ES_tradnl" sz="3600" dirty="0">
                <a:latin typeface="Gotham HTF Book" pitchFamily="2" charset="0"/>
                <a:cs typeface="GothamHTF-Medium"/>
              </a:rPr>
              <a:t>Vídeo para aeropuertos </a:t>
            </a:r>
          </a:p>
        </p:txBody>
      </p:sp>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PIEZAS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370548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s multimedia en línea 1" descr="TC_Spot_Turismo_Interno_2019_aeropuertos V3">
            <a:hlinkClick r:id="" action="ppaction://media"/>
            <a:extLst>
              <a:ext uri="{FF2B5EF4-FFF2-40B4-BE49-F238E27FC236}">
                <a16:creationId xmlns:a16="http://schemas.microsoft.com/office/drawing/2014/main" id="{0C797720-453B-CD44-BF8A-870FE6151C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6350"/>
            <a:ext cx="9144000" cy="5143500"/>
          </a:xfrm>
          <a:prstGeom prst="rect">
            <a:avLst/>
          </a:prstGeom>
        </p:spPr>
      </p:pic>
    </p:spTree>
    <p:extLst>
      <p:ext uri="{BB962C8B-B14F-4D97-AF65-F5344CB8AC3E}">
        <p14:creationId xmlns:p14="http://schemas.microsoft.com/office/powerpoint/2010/main" val="124155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foto, persona, edificio, interior&#10;&#10;Descripción generada automáticamente">
            <a:extLst>
              <a:ext uri="{FF2B5EF4-FFF2-40B4-BE49-F238E27FC236}">
                <a16:creationId xmlns:a16="http://schemas.microsoft.com/office/drawing/2014/main" id="{667C2A4A-F793-804E-A1C9-E1EE87CD05AB}"/>
              </a:ext>
            </a:extLst>
          </p:cNvPr>
          <p:cNvPicPr>
            <a:picLocks noChangeAspect="1"/>
          </p:cNvPicPr>
          <p:nvPr/>
        </p:nvPicPr>
        <p:blipFill>
          <a:blip r:embed="rId3"/>
          <a:stretch>
            <a:fillRect/>
          </a:stretch>
        </p:blipFill>
        <p:spPr>
          <a:xfrm>
            <a:off x="429736" y="711467"/>
            <a:ext cx="8284528" cy="3720565"/>
          </a:xfrm>
          <a:prstGeom prst="rect">
            <a:avLst/>
          </a:prstGeom>
        </p:spPr>
      </p:pic>
      <p:sp>
        <p:nvSpPr>
          <p:cNvPr id="3" name="CuadroTexto 2">
            <a:extLst>
              <a:ext uri="{FF2B5EF4-FFF2-40B4-BE49-F238E27FC236}">
                <a16:creationId xmlns:a16="http://schemas.microsoft.com/office/drawing/2014/main" id="{2A93231D-18EF-6349-815C-BD7201E70832}"/>
              </a:ext>
            </a:extLst>
          </p:cNvPr>
          <p:cNvSpPr txBox="1"/>
          <p:nvPr/>
        </p:nvSpPr>
        <p:spPr>
          <a:xfrm>
            <a:off x="6949592" y="4357892"/>
            <a:ext cx="2603645" cy="461665"/>
          </a:xfrm>
          <a:prstGeom prst="rect">
            <a:avLst/>
          </a:prstGeom>
          <a:noFill/>
        </p:spPr>
        <p:txBody>
          <a:bodyPr wrap="square" rtlCol="0">
            <a:spAutoFit/>
          </a:bodyPr>
          <a:lstStyle/>
          <a:p>
            <a:r>
              <a:rPr lang="es-ES_tradnl" sz="2400" b="1" dirty="0">
                <a:latin typeface="GothamHTF-Medium"/>
                <a:cs typeface="GothamHTF-Medium"/>
              </a:rPr>
              <a:t>Aeropuertos</a:t>
            </a:r>
          </a:p>
        </p:txBody>
      </p:sp>
    </p:spTree>
    <p:extLst>
      <p:ext uri="{BB962C8B-B14F-4D97-AF65-F5344CB8AC3E}">
        <p14:creationId xmlns:p14="http://schemas.microsoft.com/office/powerpoint/2010/main" val="76841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3840290" y="2768832"/>
            <a:ext cx="5315484" cy="646331"/>
          </a:xfrm>
          <a:prstGeom prst="rect">
            <a:avLst/>
          </a:prstGeom>
          <a:noFill/>
        </p:spPr>
        <p:txBody>
          <a:bodyPr wrap="square" rtlCol="0">
            <a:spAutoFit/>
          </a:bodyPr>
          <a:lstStyle/>
          <a:p>
            <a:r>
              <a:rPr lang="es-ES_tradnl" sz="3600" dirty="0">
                <a:latin typeface="Gotham HTF Book" pitchFamily="2" charset="0"/>
                <a:cs typeface="GothamHTF-Medium"/>
              </a:rPr>
              <a:t>Vídeo para Internet </a:t>
            </a:r>
          </a:p>
        </p:txBody>
      </p:sp>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PIEZAS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430945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monitor&#10;&#10;Descripción generada automáticamente">
            <a:extLst>
              <a:ext uri="{FF2B5EF4-FFF2-40B4-BE49-F238E27FC236}">
                <a16:creationId xmlns:a16="http://schemas.microsoft.com/office/drawing/2014/main" id="{BC7FB069-B14A-B34A-AD81-5E8795D009B8}"/>
              </a:ext>
            </a:extLst>
          </p:cNvPr>
          <p:cNvPicPr>
            <a:picLocks noChangeAspect="1"/>
          </p:cNvPicPr>
          <p:nvPr/>
        </p:nvPicPr>
        <p:blipFill rotWithShape="1">
          <a:blip r:embed="rId3"/>
          <a:srcRect l="3607" t="2730" r="3562" b="1707"/>
          <a:stretch/>
        </p:blipFill>
        <p:spPr>
          <a:xfrm>
            <a:off x="3911048" y="399870"/>
            <a:ext cx="2136913" cy="4174436"/>
          </a:xfrm>
          <a:prstGeom prst="rect">
            <a:avLst/>
          </a:prstGeom>
        </p:spPr>
      </p:pic>
      <p:pic>
        <p:nvPicPr>
          <p:cNvPr id="6" name="Imagen 5">
            <a:extLst>
              <a:ext uri="{FF2B5EF4-FFF2-40B4-BE49-F238E27FC236}">
                <a16:creationId xmlns:a16="http://schemas.microsoft.com/office/drawing/2014/main" id="{818D9874-6651-4B41-8594-228F527378DD}"/>
              </a:ext>
            </a:extLst>
          </p:cNvPr>
          <p:cNvPicPr>
            <a:picLocks noChangeAspect="1"/>
          </p:cNvPicPr>
          <p:nvPr/>
        </p:nvPicPr>
        <p:blipFill rotWithShape="1">
          <a:blip r:embed="rId4"/>
          <a:srcRect l="3481" t="2730" r="3689" b="1707"/>
          <a:stretch/>
        </p:blipFill>
        <p:spPr>
          <a:xfrm>
            <a:off x="6197048" y="399870"/>
            <a:ext cx="2136913" cy="4174436"/>
          </a:xfrm>
          <a:prstGeom prst="rect">
            <a:avLst/>
          </a:prstGeom>
        </p:spPr>
      </p:pic>
      <p:pic>
        <p:nvPicPr>
          <p:cNvPr id="9" name="Imagen 8">
            <a:extLst>
              <a:ext uri="{FF2B5EF4-FFF2-40B4-BE49-F238E27FC236}">
                <a16:creationId xmlns:a16="http://schemas.microsoft.com/office/drawing/2014/main" id="{ADFCB90C-DA5D-334A-B43E-324D811E526C}"/>
              </a:ext>
            </a:extLst>
          </p:cNvPr>
          <p:cNvPicPr>
            <a:picLocks noChangeAspect="1"/>
          </p:cNvPicPr>
          <p:nvPr/>
        </p:nvPicPr>
        <p:blipFill>
          <a:blip r:embed="rId5"/>
          <a:stretch>
            <a:fillRect/>
          </a:stretch>
        </p:blipFill>
        <p:spPr>
          <a:xfrm>
            <a:off x="290214" y="399870"/>
            <a:ext cx="3277934" cy="4743630"/>
          </a:xfrm>
          <a:prstGeom prst="rect">
            <a:avLst/>
          </a:prstGeom>
        </p:spPr>
      </p:pic>
    </p:spTree>
    <p:extLst>
      <p:ext uri="{BB962C8B-B14F-4D97-AF65-F5344CB8AC3E}">
        <p14:creationId xmlns:p14="http://schemas.microsoft.com/office/powerpoint/2010/main" val="1462388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A68A73-EB94-674B-9519-BD518FFE6A66}"/>
              </a:ext>
            </a:extLst>
          </p:cNvPr>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PRESUPUESTO</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1467852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3828516" y="3045831"/>
            <a:ext cx="5315484" cy="646331"/>
          </a:xfrm>
          <a:prstGeom prst="rect">
            <a:avLst/>
          </a:prstGeom>
          <a:noFill/>
        </p:spPr>
        <p:txBody>
          <a:bodyPr wrap="square" rtlCol="0">
            <a:spAutoFit/>
          </a:bodyPr>
          <a:lstStyle/>
          <a:p>
            <a:r>
              <a:rPr lang="es-ES_tradnl" sz="3600" dirty="0">
                <a:latin typeface="Gotham HTF Book" pitchFamily="2" charset="0"/>
                <a:cs typeface="GothamHTF-Medium"/>
              </a:rPr>
              <a:t>220.000 euros</a:t>
            </a:r>
          </a:p>
        </p:txBody>
      </p:sp>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a:solidFill>
                  <a:schemeClr val="bg1"/>
                </a:solidFill>
                <a:latin typeface="Gotham-Medium"/>
                <a:cs typeface="Gotham-Medium"/>
              </a:rPr>
              <a:t>PRESUPUESTO</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3428354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11310D-D4A3-5E45-BA74-DA69F3BCD12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0504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C322DD-EF4B-614E-9E0E-5A28909D0BD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97126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9FC1A5F-06F1-F846-AC6F-A3F9A070F01A}"/>
              </a:ext>
            </a:extLst>
          </p:cNvPr>
          <p:cNvPicPr>
            <a:picLocks noChangeAspect="1"/>
          </p:cNvPicPr>
          <p:nvPr/>
        </p:nvPicPr>
        <p:blipFill rotWithShape="1">
          <a:blip r:embed="rId3"/>
          <a:srcRect r="50000"/>
          <a:stretch/>
        </p:blipFill>
        <p:spPr>
          <a:xfrm>
            <a:off x="0" y="0"/>
            <a:ext cx="4572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703983" y="956113"/>
            <a:ext cx="3868017" cy="1200329"/>
          </a:xfrm>
          <a:prstGeom prst="rect">
            <a:avLst/>
          </a:prstGeom>
          <a:noFill/>
        </p:spPr>
        <p:txBody>
          <a:bodyPr wrap="square" rtlCol="0">
            <a:spAutoFit/>
          </a:bodyPr>
          <a:lstStyle/>
          <a:p>
            <a:r>
              <a:rPr lang="es-ES_tradnl" sz="3600" b="1" cap="all" dirty="0">
                <a:solidFill>
                  <a:schemeClr val="bg1"/>
                </a:solidFill>
                <a:latin typeface="Gotham-Medium"/>
                <a:cs typeface="Gotham-Medium"/>
              </a:rPr>
              <a:t>MERCADO CANARIO</a:t>
            </a:r>
            <a:endParaRPr lang="es-ES" sz="3600" b="1" cap="all" dirty="0">
              <a:solidFill>
                <a:schemeClr val="bg1"/>
              </a:solidFill>
              <a:latin typeface="Gotham-Medium"/>
              <a:cs typeface="Gotham-Medium"/>
            </a:endParaRPr>
          </a:p>
        </p:txBody>
      </p:sp>
      <p:sp>
        <p:nvSpPr>
          <p:cNvPr id="8" name="CuadroTexto 7">
            <a:extLst>
              <a:ext uri="{FF2B5EF4-FFF2-40B4-BE49-F238E27FC236}">
                <a16:creationId xmlns:a16="http://schemas.microsoft.com/office/drawing/2014/main" id="{9079DC8F-EBB3-1343-AA90-99F843F8722B}"/>
              </a:ext>
            </a:extLst>
          </p:cNvPr>
          <p:cNvSpPr txBox="1"/>
          <p:nvPr/>
        </p:nvSpPr>
        <p:spPr>
          <a:xfrm>
            <a:off x="4985468" y="475463"/>
            <a:ext cx="3868016" cy="4278094"/>
          </a:xfrm>
          <a:prstGeom prst="rect">
            <a:avLst/>
          </a:prstGeom>
          <a:noFill/>
        </p:spPr>
        <p:txBody>
          <a:bodyPr wrap="square" rtlCol="0">
            <a:spAutoFit/>
          </a:bodyPr>
          <a:lstStyle/>
          <a:p>
            <a:pPr marL="342900" indent="-342900">
              <a:buFont typeface="Wingdings" pitchFamily="2" charset="2"/>
              <a:buChar char="ü"/>
            </a:pPr>
            <a:r>
              <a:rPr lang="es-ES_tradnl" sz="1600" dirty="0">
                <a:latin typeface="Gotham HTF Light" pitchFamily="2" charset="0"/>
                <a:cs typeface="GothamHTF-Medium"/>
              </a:rPr>
              <a:t>Canarias es el cuarto mercado en importancia para el sector turístico de las Islas</a:t>
            </a:r>
          </a:p>
          <a:p>
            <a:pPr marL="342900" indent="-342900">
              <a:buFont typeface="Wingdings" pitchFamily="2" charset="2"/>
              <a:buChar char="ü"/>
            </a:pPr>
            <a:r>
              <a:rPr lang="es-ES_tradnl" sz="1600" dirty="0">
                <a:latin typeface="Gotham HTF Light" pitchFamily="2" charset="0"/>
                <a:cs typeface="GothamHTF-Medium"/>
              </a:rPr>
              <a:t>En 2018, casi 1.500.000 canarios se alojaron en establecimientos turísticos. De ellos, el 44% procedía de otra isla</a:t>
            </a:r>
          </a:p>
          <a:p>
            <a:pPr marL="342900" indent="-342900">
              <a:buFont typeface="Wingdings" pitchFamily="2" charset="2"/>
              <a:buChar char="ü"/>
            </a:pPr>
            <a:r>
              <a:rPr lang="es-ES_tradnl" sz="1600" dirty="0">
                <a:latin typeface="Gotham HTF Light" pitchFamily="2" charset="0"/>
                <a:cs typeface="GothamHTF-Medium"/>
              </a:rPr>
              <a:t>El turismo interno representa un volumen de negocio de 730 millones de euros anuales</a:t>
            </a:r>
          </a:p>
          <a:p>
            <a:pPr marL="342900" indent="-342900">
              <a:buFont typeface="Wingdings" pitchFamily="2" charset="2"/>
              <a:buChar char="ü"/>
            </a:pPr>
            <a:r>
              <a:rPr lang="es-ES_tradnl" sz="1600" dirty="0">
                <a:latin typeface="Gotham HTF Light" pitchFamily="2" charset="0"/>
                <a:cs typeface="GothamHTF-Medium"/>
              </a:rPr>
              <a:t>El 75% de los canarios que viaja en vacaciones, mayoritariamente en verano (julio y agosto), Semana Santa y puentes, elige Canarias como destino</a:t>
            </a:r>
          </a:p>
          <a:p>
            <a:pPr marL="342900" indent="-342900">
              <a:buFont typeface="Wingdings" pitchFamily="2" charset="2"/>
              <a:buChar char="ü"/>
            </a:pPr>
            <a:r>
              <a:rPr lang="es-ES_tradnl" sz="1600" dirty="0">
                <a:latin typeface="Gotham HTF Light" pitchFamily="2" charset="0"/>
                <a:cs typeface="GothamHTF-Medium"/>
              </a:rPr>
              <a:t>La estancia media de los canarios en otra isla es de 3,1 días</a:t>
            </a:r>
            <a:endParaRPr lang="es-ES" sz="1600" dirty="0">
              <a:latin typeface="Gotham HTF Light" pitchFamily="2" charset="0"/>
              <a:cs typeface="GothamHTF-Medium"/>
            </a:endParaRPr>
          </a:p>
        </p:txBody>
      </p:sp>
    </p:spTree>
    <p:extLst>
      <p:ext uri="{BB962C8B-B14F-4D97-AF65-F5344CB8AC3E}">
        <p14:creationId xmlns:p14="http://schemas.microsoft.com/office/powerpoint/2010/main" val="3215505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5143500"/>
          </a:xfrm>
          <a:prstGeom prst="rect">
            <a:avLst/>
          </a:prstGeom>
        </p:spPr>
      </p:pic>
      <p:sp>
        <p:nvSpPr>
          <p:cNvPr id="3" name="CuadroTexto 2"/>
          <p:cNvSpPr txBox="1"/>
          <p:nvPr/>
        </p:nvSpPr>
        <p:spPr>
          <a:xfrm>
            <a:off x="855058" y="2202418"/>
            <a:ext cx="7433884" cy="646331"/>
          </a:xfrm>
          <a:prstGeom prst="rect">
            <a:avLst/>
          </a:prstGeom>
          <a:noFill/>
        </p:spPr>
        <p:txBody>
          <a:bodyPr wrap="square" rtlCol="0">
            <a:spAutoFit/>
          </a:bodyPr>
          <a:lstStyle/>
          <a:p>
            <a:pPr algn="ctr"/>
            <a:r>
              <a:rPr lang="es-ES_tradnl" sz="3600" b="1" cap="all" dirty="0">
                <a:solidFill>
                  <a:schemeClr val="bg1"/>
                </a:solidFill>
                <a:latin typeface="Gotham-Medium"/>
                <a:cs typeface="Gotham-Medium"/>
              </a:rPr>
              <a:t>GRACIAS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12408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9FC1A5F-06F1-F846-AC6F-A3F9A070F01A}"/>
              </a:ext>
            </a:extLst>
          </p:cNvPr>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194511" y="948162"/>
            <a:ext cx="3868017" cy="646331"/>
          </a:xfrm>
          <a:prstGeom prst="rect">
            <a:avLst/>
          </a:prstGeom>
          <a:noFill/>
        </p:spPr>
        <p:txBody>
          <a:bodyPr wrap="square" rtlCol="0">
            <a:spAutoFit/>
          </a:bodyPr>
          <a:lstStyle/>
          <a:p>
            <a:pPr algn="ctr"/>
            <a:r>
              <a:rPr lang="es-ES_tradnl" sz="3600" b="1" cap="all" dirty="0">
                <a:solidFill>
                  <a:schemeClr val="bg1"/>
                </a:solidFill>
                <a:latin typeface="Gotham-Medium"/>
                <a:cs typeface="Gotham-Medium"/>
              </a:rPr>
              <a:t>OBJETIVO</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36341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4062528" y="2542654"/>
            <a:ext cx="4535372" cy="2031325"/>
          </a:xfrm>
          <a:prstGeom prst="rect">
            <a:avLst/>
          </a:prstGeom>
          <a:noFill/>
        </p:spPr>
        <p:txBody>
          <a:bodyPr wrap="square" rtlCol="0">
            <a:spAutoFit/>
          </a:bodyPr>
          <a:lstStyle/>
          <a:p>
            <a:r>
              <a:rPr lang="es-ES_tradnl" dirty="0">
                <a:latin typeface="Gotham HTF Light" pitchFamily="2" charset="0"/>
                <a:cs typeface="GothamHTF-Medium"/>
              </a:rPr>
              <a:t>Promover la infraestructura y los servicios turísticos canarios como alternativa para las vacaciones de verano, de manera complementaria a otro tipo de actividades a desarrollar en esta época del año, incluidos los viajes a otros destinos.</a:t>
            </a:r>
            <a:endParaRPr lang="es-ES" dirty="0">
              <a:highlight>
                <a:srgbClr val="FFFF00"/>
              </a:highlight>
              <a:latin typeface="Gotham HTF Light" pitchFamily="2" charset="0"/>
              <a:cs typeface="GothamHTF-Medium"/>
            </a:endParaRPr>
          </a:p>
        </p:txBody>
      </p:sp>
      <p:sp>
        <p:nvSpPr>
          <p:cNvPr id="5" name="CuadroTexto 4">
            <a:extLst>
              <a:ext uri="{FF2B5EF4-FFF2-40B4-BE49-F238E27FC236}">
                <a16:creationId xmlns:a16="http://schemas.microsoft.com/office/drawing/2014/main" id="{B5D4CFA8-97FB-7A40-8F7B-E81D4FB4BB73}"/>
              </a:ext>
            </a:extLst>
          </p:cNvPr>
          <p:cNvSpPr txBox="1"/>
          <p:nvPr/>
        </p:nvSpPr>
        <p:spPr>
          <a:xfrm>
            <a:off x="194511" y="948162"/>
            <a:ext cx="3868017" cy="646331"/>
          </a:xfrm>
          <a:prstGeom prst="rect">
            <a:avLst/>
          </a:prstGeom>
          <a:noFill/>
        </p:spPr>
        <p:txBody>
          <a:bodyPr wrap="square" rtlCol="0">
            <a:spAutoFit/>
          </a:bodyPr>
          <a:lstStyle/>
          <a:p>
            <a:pPr algn="ctr"/>
            <a:r>
              <a:rPr lang="es-ES_tradnl" sz="3600" b="1" cap="all" dirty="0">
                <a:solidFill>
                  <a:schemeClr val="bg1"/>
                </a:solidFill>
                <a:latin typeface="Gotham-Medium"/>
                <a:cs typeface="Gotham-Medium"/>
              </a:rPr>
              <a:t>OBJETIVO</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377167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8EC5DD-18DE-D34C-8C0D-BEC4880EA3D2}"/>
              </a:ext>
            </a:extLst>
          </p:cNvPr>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838567" y="852747"/>
            <a:ext cx="3868017" cy="1200329"/>
          </a:xfrm>
          <a:prstGeom prst="rect">
            <a:avLst/>
          </a:prstGeom>
          <a:noFill/>
        </p:spPr>
        <p:txBody>
          <a:bodyPr wrap="square" rtlCol="0">
            <a:spAutoFit/>
          </a:bodyPr>
          <a:lstStyle/>
          <a:p>
            <a:r>
              <a:rPr lang="es-ES_tradnl" sz="3600" b="1" cap="all" dirty="0">
                <a:solidFill>
                  <a:schemeClr val="bg1"/>
                </a:solidFill>
                <a:latin typeface="Gotham-Medium"/>
                <a:cs typeface="Gotham-Medium"/>
              </a:rPr>
              <a:t>Público objetivo</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49700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838567" y="852747"/>
            <a:ext cx="3868017" cy="1200329"/>
          </a:xfrm>
          <a:prstGeom prst="rect">
            <a:avLst/>
          </a:prstGeom>
          <a:noFill/>
        </p:spPr>
        <p:txBody>
          <a:bodyPr wrap="square" rtlCol="0">
            <a:spAutoFit/>
          </a:bodyPr>
          <a:lstStyle/>
          <a:p>
            <a:r>
              <a:rPr lang="es-ES_tradnl" sz="3600" b="1" cap="all" dirty="0">
                <a:solidFill>
                  <a:schemeClr val="bg1"/>
                </a:solidFill>
                <a:latin typeface="Gotham-Medium"/>
                <a:cs typeface="Gotham-Medium"/>
              </a:rPr>
              <a:t>Público objetivo</a:t>
            </a:r>
            <a:endParaRPr lang="es-ES" sz="3600" b="1" cap="all" dirty="0">
              <a:solidFill>
                <a:schemeClr val="bg1"/>
              </a:solidFill>
              <a:latin typeface="Gotham-Medium"/>
              <a:cs typeface="Gotham-Medium"/>
            </a:endParaRPr>
          </a:p>
        </p:txBody>
      </p:sp>
      <p:sp>
        <p:nvSpPr>
          <p:cNvPr id="4" name="CuadroTexto 3">
            <a:extLst>
              <a:ext uri="{FF2B5EF4-FFF2-40B4-BE49-F238E27FC236}">
                <a16:creationId xmlns:a16="http://schemas.microsoft.com/office/drawing/2014/main" id="{AB015222-490E-5C44-AB5C-18C8EA1776BE}"/>
              </a:ext>
            </a:extLst>
          </p:cNvPr>
          <p:cNvSpPr txBox="1"/>
          <p:nvPr/>
        </p:nvSpPr>
        <p:spPr>
          <a:xfrm>
            <a:off x="3956180" y="3090425"/>
            <a:ext cx="5060599" cy="646331"/>
          </a:xfrm>
          <a:prstGeom prst="rect">
            <a:avLst/>
          </a:prstGeom>
          <a:noFill/>
        </p:spPr>
        <p:txBody>
          <a:bodyPr wrap="square" rtlCol="0">
            <a:spAutoFit/>
          </a:bodyPr>
          <a:lstStyle/>
          <a:p>
            <a:r>
              <a:rPr lang="es-ES_tradnl" sz="3600" dirty="0">
                <a:latin typeface="Gotham HTF Book" pitchFamily="2" charset="0"/>
                <a:cs typeface="GothamHTF-Medium"/>
              </a:rPr>
              <a:t>Residentes canarios</a:t>
            </a:r>
          </a:p>
        </p:txBody>
      </p:sp>
    </p:spTree>
    <p:extLst>
      <p:ext uri="{BB962C8B-B14F-4D97-AF65-F5344CB8AC3E}">
        <p14:creationId xmlns:p14="http://schemas.microsoft.com/office/powerpoint/2010/main" val="4157337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6A68A73-EB94-674B-9519-BD518FFE6A66}"/>
              </a:ext>
            </a:extLst>
          </p:cNvPr>
          <p:cNvPicPr>
            <a:picLocks noChangeAspect="1"/>
          </p:cNvPicPr>
          <p:nvPr/>
        </p:nvPicPr>
        <p:blipFill>
          <a:blip r:embed="rId3"/>
          <a:stretch>
            <a:fillRect/>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err="1">
                <a:solidFill>
                  <a:schemeClr val="bg1"/>
                </a:solidFill>
                <a:latin typeface="Gotham-Medium"/>
                <a:cs typeface="Gotham-Medium"/>
              </a:rPr>
              <a:t>FEchas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3632137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5143500"/>
          </a:xfrm>
          <a:prstGeom prst="rect">
            <a:avLst/>
          </a:prstGeom>
        </p:spPr>
      </p:pic>
      <p:sp>
        <p:nvSpPr>
          <p:cNvPr id="4" name="CuadroTexto 3">
            <a:extLst>
              <a:ext uri="{FF2B5EF4-FFF2-40B4-BE49-F238E27FC236}">
                <a16:creationId xmlns:a16="http://schemas.microsoft.com/office/drawing/2014/main" id="{84D0C083-A6F0-8E42-8C5A-7627DB976AE4}"/>
              </a:ext>
            </a:extLst>
          </p:cNvPr>
          <p:cNvSpPr txBox="1"/>
          <p:nvPr/>
        </p:nvSpPr>
        <p:spPr>
          <a:xfrm>
            <a:off x="4754292" y="2571750"/>
            <a:ext cx="3992143" cy="1200329"/>
          </a:xfrm>
          <a:prstGeom prst="rect">
            <a:avLst/>
          </a:prstGeom>
          <a:noFill/>
        </p:spPr>
        <p:txBody>
          <a:bodyPr wrap="square" rtlCol="0">
            <a:spAutoFit/>
          </a:bodyPr>
          <a:lstStyle/>
          <a:p>
            <a:r>
              <a:rPr lang="es-ES_tradnl" sz="3600" dirty="0">
                <a:latin typeface="Gotham HTF Book" pitchFamily="2" charset="0"/>
                <a:cs typeface="GothamHTF-Medium"/>
              </a:rPr>
              <a:t>10 al 30 de junio 2019</a:t>
            </a:r>
            <a:endParaRPr lang="es-ES" sz="3600" dirty="0">
              <a:highlight>
                <a:srgbClr val="FFFF00"/>
              </a:highlight>
              <a:latin typeface="Gotham HTF Book" pitchFamily="2" charset="0"/>
              <a:cs typeface="GothamHTF-Medium"/>
            </a:endParaRPr>
          </a:p>
        </p:txBody>
      </p:sp>
      <p:sp>
        <p:nvSpPr>
          <p:cNvPr id="5" name="CuadroTexto 4">
            <a:extLst>
              <a:ext uri="{FF2B5EF4-FFF2-40B4-BE49-F238E27FC236}">
                <a16:creationId xmlns:a16="http://schemas.microsoft.com/office/drawing/2014/main" id="{B5D4CFA8-97FB-7A40-8F7B-E81D4FB4BB73}"/>
              </a:ext>
            </a:extLst>
          </p:cNvPr>
          <p:cNvSpPr txBox="1"/>
          <p:nvPr/>
        </p:nvSpPr>
        <p:spPr>
          <a:xfrm>
            <a:off x="607979" y="948162"/>
            <a:ext cx="3868017" cy="646331"/>
          </a:xfrm>
          <a:prstGeom prst="rect">
            <a:avLst/>
          </a:prstGeom>
          <a:noFill/>
        </p:spPr>
        <p:txBody>
          <a:bodyPr wrap="square" rtlCol="0">
            <a:spAutoFit/>
          </a:bodyPr>
          <a:lstStyle/>
          <a:p>
            <a:r>
              <a:rPr lang="es-ES_tradnl" sz="3600" b="1" cap="all" dirty="0" err="1">
                <a:solidFill>
                  <a:schemeClr val="bg1"/>
                </a:solidFill>
                <a:latin typeface="Gotham-Medium"/>
                <a:cs typeface="Gotham-Medium"/>
              </a:rPr>
              <a:t>FEchas</a:t>
            </a:r>
            <a:endParaRPr lang="es-ES" sz="3600" b="1" cap="all" dirty="0">
              <a:solidFill>
                <a:schemeClr val="bg1"/>
              </a:solidFill>
              <a:latin typeface="Gotham-Medium"/>
              <a:cs typeface="Gotham-Medium"/>
            </a:endParaRPr>
          </a:p>
        </p:txBody>
      </p:sp>
    </p:spTree>
    <p:extLst>
      <p:ext uri="{BB962C8B-B14F-4D97-AF65-F5344CB8AC3E}">
        <p14:creationId xmlns:p14="http://schemas.microsoft.com/office/powerpoint/2010/main" val="15650714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3192</TotalTime>
  <Words>266</Words>
  <Application>Microsoft Macintosh PowerPoint</Application>
  <PresentationFormat>Presentación en pantalla (16:9)</PresentationFormat>
  <Paragraphs>64</Paragraphs>
  <Slides>30</Slides>
  <Notes>24</Notes>
  <HiddenSlides>0</HiddenSlides>
  <MMClips>3</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30</vt:i4>
      </vt:variant>
    </vt:vector>
  </HeadingPairs>
  <TitlesOfParts>
    <vt:vector size="39" baseType="lpstr">
      <vt:lpstr>Arial</vt:lpstr>
      <vt:lpstr>Calibri</vt:lpstr>
      <vt:lpstr>Gotham HTF Book</vt:lpstr>
      <vt:lpstr>Gotham HTF Light</vt:lpstr>
      <vt:lpstr>Gotham-Medium</vt:lpstr>
      <vt:lpstr>GothamHTF-Book</vt:lpstr>
      <vt:lpstr>GothamHTF-Medium</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BBDO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c:creator>
  <cp:lastModifiedBy>Manuel Luis Hernández Díaz</cp:lastModifiedBy>
  <cp:revision>30</cp:revision>
  <cp:lastPrinted>2019-06-09T16:21:48Z</cp:lastPrinted>
  <dcterms:created xsi:type="dcterms:W3CDTF">2018-02-09T13:18:36Z</dcterms:created>
  <dcterms:modified xsi:type="dcterms:W3CDTF">2019-06-09T22:00:38Z</dcterms:modified>
</cp:coreProperties>
</file>